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302" r:id="rId3"/>
    <p:sldId id="257" r:id="rId4"/>
    <p:sldId id="261" r:id="rId5"/>
    <p:sldId id="288" r:id="rId6"/>
    <p:sldId id="299" r:id="rId7"/>
    <p:sldId id="300" r:id="rId8"/>
    <p:sldId id="301" r:id="rId9"/>
    <p:sldId id="292" r:id="rId10"/>
    <p:sldId id="293" r:id="rId11"/>
    <p:sldId id="263" r:id="rId12"/>
    <p:sldId id="265" r:id="rId13"/>
    <p:sldId id="286" r:id="rId14"/>
    <p:sldId id="267" r:id="rId15"/>
    <p:sldId id="268" r:id="rId16"/>
    <p:sldId id="269" r:id="rId17"/>
    <p:sldId id="270" r:id="rId18"/>
    <p:sldId id="271" r:id="rId19"/>
    <p:sldId id="297" r:id="rId20"/>
    <p:sldId id="303" r:id="rId21"/>
    <p:sldId id="295" r:id="rId22"/>
    <p:sldId id="272" r:id="rId23"/>
    <p:sldId id="278" r:id="rId24"/>
    <p:sldId id="298" r:id="rId25"/>
    <p:sldId id="287" r:id="rId26"/>
    <p:sldId id="273" r:id="rId27"/>
    <p:sldId id="275" r:id="rId28"/>
    <p:sldId id="296" r:id="rId29"/>
    <p:sldId id="294" r:id="rId30"/>
    <p:sldId id="279" r:id="rId31"/>
    <p:sldId id="280" r:id="rId32"/>
    <p:sldId id="281" r:id="rId33"/>
    <p:sldId id="282" r:id="rId34"/>
    <p:sldId id="283" r:id="rId35"/>
    <p:sldId id="284"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0F1D"/>
    <a:srgbClr val="343538"/>
    <a:srgbClr val="222325"/>
    <a:srgbClr val="1E1F22"/>
    <a:srgbClr val="0D0E10"/>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113" autoAdjust="0"/>
  </p:normalViewPr>
  <p:slideViewPr>
    <p:cSldViewPr snapToGrid="0">
      <p:cViewPr varScale="1">
        <p:scale>
          <a:sx n="60" d="100"/>
          <a:sy n="60" d="100"/>
        </p:scale>
        <p:origin x="1236"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6AB6B-D3C7-4C4C-8A66-172C46CE1878}" type="doc">
      <dgm:prSet loTypeId="urn:microsoft.com/office/officeart/2005/8/layout/hList6" loCatId="list" qsTypeId="urn:microsoft.com/office/officeart/2005/8/quickstyle/simple1" qsCatId="simple" csTypeId="urn:microsoft.com/office/officeart/2005/8/colors/accent1_4" csCatId="accent1" phldr="1"/>
      <dgm:spPr/>
      <dgm:t>
        <a:bodyPr/>
        <a:lstStyle/>
        <a:p>
          <a:endParaRPr lang="es-PE"/>
        </a:p>
      </dgm:t>
    </dgm:pt>
    <dgm:pt modelId="{6AFD6AE4-738A-42F7-8784-229AA7395335}">
      <dgm:prSet phldrT="[Texto]" custT="1"/>
      <dgm:spPr/>
      <dgm:t>
        <a:bodyPr/>
        <a:lstStyle/>
        <a:p>
          <a:pPr algn="l"/>
          <a:r>
            <a:rPr lang="en-US" altLang="es-PE" sz="2000" dirty="0" smtClean="0">
              <a:latin typeface="ITC Lubalin Graph Std Book" panose="02060502020205020404" pitchFamily="18" charset="0"/>
            </a:rPr>
            <a:t>Semi-Automatic Business Research Environment </a:t>
          </a:r>
          <a:endParaRPr lang="es-PE" sz="2000" dirty="0">
            <a:latin typeface="ITC Lubalin Graph Std Book" panose="02060502020205020404" pitchFamily="18" charset="0"/>
          </a:endParaRPr>
        </a:p>
      </dgm:t>
    </dgm:pt>
    <dgm:pt modelId="{CEB97C0C-B1A7-4687-B996-88C8943E7D73}" type="parTrans" cxnId="{9FB7C630-33BE-4C35-ADF8-F306D0B8FF2B}">
      <dgm:prSet/>
      <dgm:spPr/>
      <dgm:t>
        <a:bodyPr/>
        <a:lstStyle/>
        <a:p>
          <a:pPr algn="l"/>
          <a:endParaRPr lang="es-PE" sz="1200">
            <a:latin typeface="ITC Lubalin Graph Std Book" panose="02060502020205020404" pitchFamily="18" charset="0"/>
          </a:endParaRPr>
        </a:p>
      </dgm:t>
    </dgm:pt>
    <dgm:pt modelId="{E114FDB8-B66E-403E-A257-829F1F2991E6}" type="sibTrans" cxnId="{9FB7C630-33BE-4C35-ADF8-F306D0B8FF2B}">
      <dgm:prSet/>
      <dgm:spPr/>
      <dgm:t>
        <a:bodyPr/>
        <a:lstStyle/>
        <a:p>
          <a:pPr algn="l"/>
          <a:endParaRPr lang="es-PE" sz="1200">
            <a:latin typeface="ITC Lubalin Graph Std Book" panose="02060502020205020404" pitchFamily="18" charset="0"/>
          </a:endParaRPr>
        </a:p>
      </dgm:t>
    </dgm:pt>
    <dgm:pt modelId="{DE86754D-52E4-48E5-AD94-CA6766A2FAC6}">
      <dgm:prSet custT="1"/>
      <dgm:spPr/>
      <dgm:t>
        <a:bodyPr/>
        <a:lstStyle/>
        <a:p>
          <a:pPr algn="l"/>
          <a:r>
            <a:rPr lang="en-US" altLang="es-PE" sz="2000" dirty="0" err="1" smtClean="0">
              <a:latin typeface="ITC Lubalin Graph Std Book" panose="02060502020205020404" pitchFamily="18" charset="0"/>
            </a:rPr>
            <a:t>Originalmente</a:t>
          </a:r>
          <a:r>
            <a:rPr lang="en-US" altLang="es-PE" sz="2000" dirty="0" smtClean="0">
              <a:latin typeface="ITC Lubalin Graph Std Book" panose="02060502020205020404" pitchFamily="18" charset="0"/>
            </a:rPr>
            <a:t> </a:t>
          </a:r>
          <a:r>
            <a:rPr lang="en-US" altLang="es-PE" sz="2000" dirty="0" err="1" smtClean="0">
              <a:latin typeface="ITC Lubalin Graph Std Book" panose="02060502020205020404" pitchFamily="18" charset="0"/>
            </a:rPr>
            <a:t>diseñado</a:t>
          </a:r>
          <a:r>
            <a:rPr lang="en-US" altLang="es-PE" sz="2000" dirty="0" smtClean="0">
              <a:latin typeface="ITC Lubalin Graph Std Book" panose="02060502020205020404" pitchFamily="18" charset="0"/>
            </a:rPr>
            <a:t> para American Airlines</a:t>
          </a:r>
          <a:endParaRPr lang="en-US" altLang="es-PE" sz="2000" dirty="0">
            <a:latin typeface="ITC Lubalin Graph Std Book" panose="02060502020205020404" pitchFamily="18" charset="0"/>
          </a:endParaRPr>
        </a:p>
      </dgm:t>
    </dgm:pt>
    <dgm:pt modelId="{0AFDE312-EB55-4D26-84A8-CF12D8CF6783}" type="parTrans" cxnId="{33CC67A3-8956-497B-93C5-F671DFCB30FF}">
      <dgm:prSet/>
      <dgm:spPr/>
      <dgm:t>
        <a:bodyPr/>
        <a:lstStyle/>
        <a:p>
          <a:pPr algn="l"/>
          <a:endParaRPr lang="es-PE" sz="1200">
            <a:latin typeface="ITC Lubalin Graph Std Book" panose="02060502020205020404" pitchFamily="18" charset="0"/>
          </a:endParaRPr>
        </a:p>
      </dgm:t>
    </dgm:pt>
    <dgm:pt modelId="{74FF19F3-4373-4424-8163-F65E2A3FFE1A}" type="sibTrans" cxnId="{33CC67A3-8956-497B-93C5-F671DFCB30FF}">
      <dgm:prSet/>
      <dgm:spPr/>
      <dgm:t>
        <a:bodyPr/>
        <a:lstStyle/>
        <a:p>
          <a:pPr algn="l"/>
          <a:endParaRPr lang="es-PE" sz="1200">
            <a:latin typeface="ITC Lubalin Graph Std Book" panose="02060502020205020404" pitchFamily="18" charset="0"/>
          </a:endParaRPr>
        </a:p>
      </dgm:t>
    </dgm:pt>
    <dgm:pt modelId="{A13A8315-3BC0-4CE4-B452-1A45EF7E1E90}">
      <dgm:prSet custT="1"/>
      <dgm:spPr/>
      <dgm:t>
        <a:bodyPr/>
        <a:lstStyle/>
        <a:p>
          <a:pPr algn="l"/>
          <a:r>
            <a:rPr lang="en-US" altLang="es-PE" sz="2000" smtClean="0">
              <a:latin typeface="ITC Lubalin Graph Std Book" panose="02060502020205020404" pitchFamily="18" charset="0"/>
            </a:rPr>
            <a:t>Computadores conectados por primera vez</a:t>
          </a:r>
          <a:endParaRPr lang="en-US" altLang="es-PE" sz="2000" dirty="0">
            <a:latin typeface="ITC Lubalin Graph Std Book" panose="02060502020205020404" pitchFamily="18" charset="0"/>
          </a:endParaRPr>
        </a:p>
      </dgm:t>
    </dgm:pt>
    <dgm:pt modelId="{7601795D-B228-4DB1-BAF0-1E9EE3D560B7}" type="parTrans" cxnId="{D7A3CBC9-6B6B-4ADB-B33E-BB087AF3CA01}">
      <dgm:prSet/>
      <dgm:spPr/>
      <dgm:t>
        <a:bodyPr/>
        <a:lstStyle/>
        <a:p>
          <a:pPr algn="l"/>
          <a:endParaRPr lang="es-PE" sz="1200">
            <a:latin typeface="ITC Lubalin Graph Std Book" panose="02060502020205020404" pitchFamily="18" charset="0"/>
          </a:endParaRPr>
        </a:p>
      </dgm:t>
    </dgm:pt>
    <dgm:pt modelId="{8F17E4E0-45FA-4433-BA50-437A4D1E9022}" type="sibTrans" cxnId="{D7A3CBC9-6B6B-4ADB-B33E-BB087AF3CA01}">
      <dgm:prSet/>
      <dgm:spPr/>
      <dgm:t>
        <a:bodyPr/>
        <a:lstStyle/>
        <a:p>
          <a:pPr algn="l"/>
          <a:endParaRPr lang="es-PE" sz="1200">
            <a:latin typeface="ITC Lubalin Graph Std Book" panose="02060502020205020404" pitchFamily="18" charset="0"/>
          </a:endParaRPr>
        </a:p>
      </dgm:t>
    </dgm:pt>
    <dgm:pt modelId="{4B620BDE-5E5E-49ED-80C3-FF81DAA42EC6}" type="pres">
      <dgm:prSet presAssocID="{AD16AB6B-D3C7-4C4C-8A66-172C46CE1878}" presName="Name0" presStyleCnt="0">
        <dgm:presLayoutVars>
          <dgm:dir/>
          <dgm:resizeHandles val="exact"/>
        </dgm:presLayoutVars>
      </dgm:prSet>
      <dgm:spPr/>
      <dgm:t>
        <a:bodyPr/>
        <a:lstStyle/>
        <a:p>
          <a:endParaRPr lang="es-PE"/>
        </a:p>
      </dgm:t>
    </dgm:pt>
    <dgm:pt modelId="{D8CC0949-2B37-474A-9E0F-2A0EE1F73224}" type="pres">
      <dgm:prSet presAssocID="{6AFD6AE4-738A-42F7-8784-229AA7395335}" presName="node" presStyleLbl="node1" presStyleIdx="0" presStyleCnt="3">
        <dgm:presLayoutVars>
          <dgm:bulletEnabled val="1"/>
        </dgm:presLayoutVars>
      </dgm:prSet>
      <dgm:spPr/>
      <dgm:t>
        <a:bodyPr/>
        <a:lstStyle/>
        <a:p>
          <a:endParaRPr lang="es-PE"/>
        </a:p>
      </dgm:t>
    </dgm:pt>
    <dgm:pt modelId="{BCDCA1D6-23BD-4FB7-BBB2-98246A205276}" type="pres">
      <dgm:prSet presAssocID="{E114FDB8-B66E-403E-A257-829F1F2991E6}" presName="sibTrans" presStyleCnt="0"/>
      <dgm:spPr/>
    </dgm:pt>
    <dgm:pt modelId="{7EA0AB7D-CF67-45AA-8FA3-DDE8E41B0D37}" type="pres">
      <dgm:prSet presAssocID="{DE86754D-52E4-48E5-AD94-CA6766A2FAC6}" presName="node" presStyleLbl="node1" presStyleIdx="1" presStyleCnt="3">
        <dgm:presLayoutVars>
          <dgm:bulletEnabled val="1"/>
        </dgm:presLayoutVars>
      </dgm:prSet>
      <dgm:spPr/>
      <dgm:t>
        <a:bodyPr/>
        <a:lstStyle/>
        <a:p>
          <a:endParaRPr lang="es-PE"/>
        </a:p>
      </dgm:t>
    </dgm:pt>
    <dgm:pt modelId="{01939B5F-1426-401F-A937-669BA0DE1E0C}" type="pres">
      <dgm:prSet presAssocID="{74FF19F3-4373-4424-8163-F65E2A3FFE1A}" presName="sibTrans" presStyleCnt="0"/>
      <dgm:spPr/>
    </dgm:pt>
    <dgm:pt modelId="{DCFD91CF-AB20-41A9-BA46-B7FF38687983}" type="pres">
      <dgm:prSet presAssocID="{A13A8315-3BC0-4CE4-B452-1A45EF7E1E90}" presName="node" presStyleLbl="node1" presStyleIdx="2" presStyleCnt="3">
        <dgm:presLayoutVars>
          <dgm:bulletEnabled val="1"/>
        </dgm:presLayoutVars>
      </dgm:prSet>
      <dgm:spPr/>
      <dgm:t>
        <a:bodyPr/>
        <a:lstStyle/>
        <a:p>
          <a:endParaRPr lang="es-PE"/>
        </a:p>
      </dgm:t>
    </dgm:pt>
  </dgm:ptLst>
  <dgm:cxnLst>
    <dgm:cxn modelId="{D2E8F7FE-D71F-4694-8832-B744D3A7CCF4}" type="presOf" srcId="{DE86754D-52E4-48E5-AD94-CA6766A2FAC6}" destId="{7EA0AB7D-CF67-45AA-8FA3-DDE8E41B0D37}" srcOrd="0" destOrd="0" presId="urn:microsoft.com/office/officeart/2005/8/layout/hList6"/>
    <dgm:cxn modelId="{C0010058-F2FB-47B3-8B32-7BBEC35908DA}" type="presOf" srcId="{AD16AB6B-D3C7-4C4C-8A66-172C46CE1878}" destId="{4B620BDE-5E5E-49ED-80C3-FF81DAA42EC6}" srcOrd="0" destOrd="0" presId="urn:microsoft.com/office/officeart/2005/8/layout/hList6"/>
    <dgm:cxn modelId="{AF62B71E-261F-4EE6-A4BD-C183EAABF49C}" type="presOf" srcId="{6AFD6AE4-738A-42F7-8784-229AA7395335}" destId="{D8CC0949-2B37-474A-9E0F-2A0EE1F73224}" srcOrd="0" destOrd="0" presId="urn:microsoft.com/office/officeart/2005/8/layout/hList6"/>
    <dgm:cxn modelId="{D7A3CBC9-6B6B-4ADB-B33E-BB087AF3CA01}" srcId="{AD16AB6B-D3C7-4C4C-8A66-172C46CE1878}" destId="{A13A8315-3BC0-4CE4-B452-1A45EF7E1E90}" srcOrd="2" destOrd="0" parTransId="{7601795D-B228-4DB1-BAF0-1E9EE3D560B7}" sibTransId="{8F17E4E0-45FA-4433-BA50-437A4D1E9022}"/>
    <dgm:cxn modelId="{97227FB5-72F6-450C-9247-F98F1764B4B4}" type="presOf" srcId="{A13A8315-3BC0-4CE4-B452-1A45EF7E1E90}" destId="{DCFD91CF-AB20-41A9-BA46-B7FF38687983}" srcOrd="0" destOrd="0" presId="urn:microsoft.com/office/officeart/2005/8/layout/hList6"/>
    <dgm:cxn modelId="{33CC67A3-8956-497B-93C5-F671DFCB30FF}" srcId="{AD16AB6B-D3C7-4C4C-8A66-172C46CE1878}" destId="{DE86754D-52E4-48E5-AD94-CA6766A2FAC6}" srcOrd="1" destOrd="0" parTransId="{0AFDE312-EB55-4D26-84A8-CF12D8CF6783}" sibTransId="{74FF19F3-4373-4424-8163-F65E2A3FFE1A}"/>
    <dgm:cxn modelId="{9FB7C630-33BE-4C35-ADF8-F306D0B8FF2B}" srcId="{AD16AB6B-D3C7-4C4C-8A66-172C46CE1878}" destId="{6AFD6AE4-738A-42F7-8784-229AA7395335}" srcOrd="0" destOrd="0" parTransId="{CEB97C0C-B1A7-4687-B996-88C8943E7D73}" sibTransId="{E114FDB8-B66E-403E-A257-829F1F2991E6}"/>
    <dgm:cxn modelId="{8990D31F-03BA-4D2D-B02C-D987AF1D07EF}" type="presParOf" srcId="{4B620BDE-5E5E-49ED-80C3-FF81DAA42EC6}" destId="{D8CC0949-2B37-474A-9E0F-2A0EE1F73224}" srcOrd="0" destOrd="0" presId="urn:microsoft.com/office/officeart/2005/8/layout/hList6"/>
    <dgm:cxn modelId="{CB5945B0-7C2D-4BDF-B099-81073E1FA178}" type="presParOf" srcId="{4B620BDE-5E5E-49ED-80C3-FF81DAA42EC6}" destId="{BCDCA1D6-23BD-4FB7-BBB2-98246A205276}" srcOrd="1" destOrd="0" presId="urn:microsoft.com/office/officeart/2005/8/layout/hList6"/>
    <dgm:cxn modelId="{C1F35A9A-3245-4434-B6BA-AECA3F59068F}" type="presParOf" srcId="{4B620BDE-5E5E-49ED-80C3-FF81DAA42EC6}" destId="{7EA0AB7D-CF67-45AA-8FA3-DDE8E41B0D37}" srcOrd="2" destOrd="0" presId="urn:microsoft.com/office/officeart/2005/8/layout/hList6"/>
    <dgm:cxn modelId="{AEBAC59E-A57B-4115-8BDA-7593138E3C54}" type="presParOf" srcId="{4B620BDE-5E5E-49ED-80C3-FF81DAA42EC6}" destId="{01939B5F-1426-401F-A937-669BA0DE1E0C}" srcOrd="3" destOrd="0" presId="urn:microsoft.com/office/officeart/2005/8/layout/hList6"/>
    <dgm:cxn modelId="{4199B39A-5081-4608-8BF1-94CAD321BFE9}" type="presParOf" srcId="{4B620BDE-5E5E-49ED-80C3-FF81DAA42EC6}" destId="{DCFD91CF-AB20-41A9-BA46-B7FF3868798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BEE7B8-7093-467D-90D0-7A476EE255BF}" type="doc">
      <dgm:prSet loTypeId="urn:microsoft.com/office/officeart/2005/8/layout/vList3" loCatId="picture" qsTypeId="urn:microsoft.com/office/officeart/2005/8/quickstyle/simple1" qsCatId="simple" csTypeId="urn:microsoft.com/office/officeart/2005/8/colors/accent1_5" csCatId="accent1" phldr="1"/>
      <dgm:spPr/>
    </dgm:pt>
    <dgm:pt modelId="{4990D376-7AD3-4658-9A6A-1CF170FEE2AC}">
      <dgm:prSet phldrT="[Texto]" custT="1"/>
      <dgm:spPr/>
      <dgm:t>
        <a:bodyPr/>
        <a:lstStyle/>
        <a:p>
          <a:pPr algn="l"/>
          <a:r>
            <a:rPr lang="en-US" altLang="es-PE" sz="1600" dirty="0" smtClean="0">
              <a:latin typeface="ITC Lubalin Graph Std Book" panose="02060502020205020404" pitchFamily="18" charset="0"/>
            </a:rPr>
            <a:t>Alex Müller (left) and Georg Bednorz were awarded a Nobel Prize in 1987 for their discovery of high-temperature superconductivity in a new class of materials. </a:t>
          </a:r>
          <a:endParaRPr lang="es-PE" sz="1600" dirty="0">
            <a:latin typeface="ITC Lubalin Graph Std Book" panose="02060502020205020404" pitchFamily="18" charset="0"/>
          </a:endParaRPr>
        </a:p>
      </dgm:t>
    </dgm:pt>
    <dgm:pt modelId="{6C8659EC-0781-44A4-B481-547090009F10}" type="parTrans" cxnId="{CA80F89A-6689-4C18-81CC-734BADADA7F3}">
      <dgm:prSet/>
      <dgm:spPr/>
      <dgm:t>
        <a:bodyPr/>
        <a:lstStyle/>
        <a:p>
          <a:pPr algn="l"/>
          <a:endParaRPr lang="es-PE" sz="1800">
            <a:latin typeface="ITC Lubalin Graph Std Book" panose="02060502020205020404" pitchFamily="18" charset="0"/>
          </a:endParaRPr>
        </a:p>
      </dgm:t>
    </dgm:pt>
    <dgm:pt modelId="{C9D64DF5-E666-4AEC-890A-CF5F08971F49}" type="sibTrans" cxnId="{CA80F89A-6689-4C18-81CC-734BADADA7F3}">
      <dgm:prSet/>
      <dgm:spPr/>
      <dgm:t>
        <a:bodyPr/>
        <a:lstStyle/>
        <a:p>
          <a:pPr algn="l"/>
          <a:endParaRPr lang="es-PE" sz="1800">
            <a:latin typeface="ITC Lubalin Graph Std Book" panose="02060502020205020404" pitchFamily="18" charset="0"/>
          </a:endParaRPr>
        </a:p>
      </dgm:t>
    </dgm:pt>
    <dgm:pt modelId="{61B8BBC5-844A-4B03-B35D-FDA6134FDEE8}">
      <dgm:prSet phldrT="[Texto]" custT="1"/>
      <dgm:spPr/>
      <dgm:t>
        <a:bodyPr/>
        <a:lstStyle/>
        <a:p>
          <a:pPr algn="l"/>
          <a:r>
            <a:rPr lang="en-US" altLang="es-PE" sz="1600" dirty="0" smtClean="0">
              <a:latin typeface="ITC Lubalin Graph Std Book" panose="02060502020205020404" pitchFamily="18" charset="0"/>
            </a:rPr>
            <a:t>Heinrich Rohrer (left) and </a:t>
          </a:r>
          <a:r>
            <a:rPr lang="en-US" altLang="es-PE" sz="1600" dirty="0" err="1" smtClean="0">
              <a:latin typeface="ITC Lubalin Graph Std Book" panose="02060502020205020404" pitchFamily="18" charset="0"/>
            </a:rPr>
            <a:t>Gerd</a:t>
          </a:r>
          <a:r>
            <a:rPr lang="en-US" altLang="es-PE" sz="1600" dirty="0" smtClean="0">
              <a:latin typeface="ITC Lubalin Graph Std Book" panose="02060502020205020404" pitchFamily="18" charset="0"/>
            </a:rPr>
            <a:t> Binnig received the Nobel Prize in Physics in 1986 for their invention of the scanning tunneling microscope. </a:t>
          </a:r>
          <a:endParaRPr lang="es-PE" sz="1600" dirty="0">
            <a:latin typeface="ITC Lubalin Graph Std Book" panose="02060502020205020404" pitchFamily="18" charset="0"/>
          </a:endParaRPr>
        </a:p>
      </dgm:t>
    </dgm:pt>
    <dgm:pt modelId="{7437F37B-A363-4F16-988E-9F7F6626802F}" type="parTrans" cxnId="{22D0E3A2-2226-4304-A605-73BEB6BD2208}">
      <dgm:prSet/>
      <dgm:spPr/>
      <dgm:t>
        <a:bodyPr/>
        <a:lstStyle/>
        <a:p>
          <a:pPr algn="l"/>
          <a:endParaRPr lang="es-PE" sz="1800">
            <a:latin typeface="ITC Lubalin Graph Std Book" panose="02060502020205020404" pitchFamily="18" charset="0"/>
          </a:endParaRPr>
        </a:p>
      </dgm:t>
    </dgm:pt>
    <dgm:pt modelId="{020F8F67-99E9-4532-9F35-7F98206B9B0B}" type="sibTrans" cxnId="{22D0E3A2-2226-4304-A605-73BEB6BD2208}">
      <dgm:prSet/>
      <dgm:spPr/>
      <dgm:t>
        <a:bodyPr/>
        <a:lstStyle/>
        <a:p>
          <a:pPr algn="l"/>
          <a:endParaRPr lang="es-PE" sz="1800">
            <a:latin typeface="ITC Lubalin Graph Std Book" panose="02060502020205020404" pitchFamily="18" charset="0"/>
          </a:endParaRPr>
        </a:p>
      </dgm:t>
    </dgm:pt>
    <dgm:pt modelId="{49360288-C69F-46ED-8B3B-9F3C723C659E}">
      <dgm:prSet phldrT="[Texto]" custT="1"/>
      <dgm:spPr/>
      <dgm:t>
        <a:bodyPr/>
        <a:lstStyle/>
        <a:p>
          <a:pPr algn="l"/>
          <a:r>
            <a:rPr lang="en-US" altLang="es-PE" sz="1600" dirty="0" smtClean="0">
              <a:latin typeface="ITC Lubalin Graph Std Book" panose="02060502020205020404" pitchFamily="18" charset="0"/>
            </a:rPr>
            <a:t>Leo Esaki was awarded a Nobel Prize in Physics in 1973 for his invention of the electron tunneling effect in semiconductors. </a:t>
          </a:r>
          <a:endParaRPr lang="es-PE" sz="1600" dirty="0">
            <a:latin typeface="ITC Lubalin Graph Std Book" panose="02060502020205020404" pitchFamily="18" charset="0"/>
          </a:endParaRPr>
        </a:p>
      </dgm:t>
    </dgm:pt>
    <dgm:pt modelId="{D041D204-4CCB-4F52-9121-2B3097F4DF22}" type="parTrans" cxnId="{F50778FC-7587-4B17-BD5D-8B8129E92C30}">
      <dgm:prSet/>
      <dgm:spPr/>
      <dgm:t>
        <a:bodyPr/>
        <a:lstStyle/>
        <a:p>
          <a:pPr algn="l"/>
          <a:endParaRPr lang="es-PE" sz="1800">
            <a:latin typeface="ITC Lubalin Graph Std Book" panose="02060502020205020404" pitchFamily="18" charset="0"/>
          </a:endParaRPr>
        </a:p>
      </dgm:t>
    </dgm:pt>
    <dgm:pt modelId="{5328EEBC-A856-4218-92CD-C33C405C484E}" type="sibTrans" cxnId="{F50778FC-7587-4B17-BD5D-8B8129E92C30}">
      <dgm:prSet/>
      <dgm:spPr/>
      <dgm:t>
        <a:bodyPr/>
        <a:lstStyle/>
        <a:p>
          <a:pPr algn="l"/>
          <a:endParaRPr lang="es-PE" sz="1800">
            <a:latin typeface="ITC Lubalin Graph Std Book" panose="02060502020205020404" pitchFamily="18" charset="0"/>
          </a:endParaRPr>
        </a:p>
      </dgm:t>
    </dgm:pt>
    <dgm:pt modelId="{4EEDDAA2-9BE0-4FB6-A94D-D10C736EB6B6}" type="pres">
      <dgm:prSet presAssocID="{79BEE7B8-7093-467D-90D0-7A476EE255BF}" presName="linearFlow" presStyleCnt="0">
        <dgm:presLayoutVars>
          <dgm:dir/>
          <dgm:resizeHandles val="exact"/>
        </dgm:presLayoutVars>
      </dgm:prSet>
      <dgm:spPr/>
    </dgm:pt>
    <dgm:pt modelId="{83E0198D-D8DA-4645-83F9-32C5A90EE25A}" type="pres">
      <dgm:prSet presAssocID="{4990D376-7AD3-4658-9A6A-1CF170FEE2AC}" presName="composite" presStyleCnt="0"/>
      <dgm:spPr/>
    </dgm:pt>
    <dgm:pt modelId="{ED08E842-C72B-44F0-AE04-1E07BE146F21}" type="pres">
      <dgm:prSet presAssocID="{4990D376-7AD3-4658-9A6A-1CF170FEE2A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AA5C235-5AF8-431F-B99F-EBF69B94CBFF}" type="pres">
      <dgm:prSet presAssocID="{4990D376-7AD3-4658-9A6A-1CF170FEE2AC}" presName="txShp" presStyleLbl="node1" presStyleIdx="0" presStyleCnt="3">
        <dgm:presLayoutVars>
          <dgm:bulletEnabled val="1"/>
        </dgm:presLayoutVars>
      </dgm:prSet>
      <dgm:spPr/>
      <dgm:t>
        <a:bodyPr/>
        <a:lstStyle/>
        <a:p>
          <a:endParaRPr lang="es-PE"/>
        </a:p>
      </dgm:t>
    </dgm:pt>
    <dgm:pt modelId="{FEA8E360-BD73-4431-8B44-CD648B00F25C}" type="pres">
      <dgm:prSet presAssocID="{C9D64DF5-E666-4AEC-890A-CF5F08971F49}" presName="spacing" presStyleCnt="0"/>
      <dgm:spPr/>
    </dgm:pt>
    <dgm:pt modelId="{BE0E37C0-FFA8-463A-9CC5-57487F090141}" type="pres">
      <dgm:prSet presAssocID="{61B8BBC5-844A-4B03-B35D-FDA6134FDEE8}" presName="composite" presStyleCnt="0"/>
      <dgm:spPr/>
    </dgm:pt>
    <dgm:pt modelId="{24671EFB-D294-4C86-8D45-A539B8CDE3F0}" type="pres">
      <dgm:prSet presAssocID="{61B8BBC5-844A-4B03-B35D-FDA6134FDEE8}"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BD173A04-25AE-4410-BC42-FC5E3B345B7D}" type="pres">
      <dgm:prSet presAssocID="{61B8BBC5-844A-4B03-B35D-FDA6134FDEE8}" presName="txShp" presStyleLbl="node1" presStyleIdx="1" presStyleCnt="3">
        <dgm:presLayoutVars>
          <dgm:bulletEnabled val="1"/>
        </dgm:presLayoutVars>
      </dgm:prSet>
      <dgm:spPr/>
      <dgm:t>
        <a:bodyPr/>
        <a:lstStyle/>
        <a:p>
          <a:endParaRPr lang="es-PE"/>
        </a:p>
      </dgm:t>
    </dgm:pt>
    <dgm:pt modelId="{3EDF4D0B-75EB-475A-9717-C156BFB91365}" type="pres">
      <dgm:prSet presAssocID="{020F8F67-99E9-4532-9F35-7F98206B9B0B}" presName="spacing" presStyleCnt="0"/>
      <dgm:spPr/>
    </dgm:pt>
    <dgm:pt modelId="{5F765B63-EA43-447D-AA4F-3E42653323F1}" type="pres">
      <dgm:prSet presAssocID="{49360288-C69F-46ED-8B3B-9F3C723C659E}" presName="composite" presStyleCnt="0"/>
      <dgm:spPr/>
    </dgm:pt>
    <dgm:pt modelId="{52F051CC-B572-43F9-A684-822B24BCFABA}" type="pres">
      <dgm:prSet presAssocID="{49360288-C69F-46ED-8B3B-9F3C723C659E}"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A77491EB-2139-4D28-B1F5-1324E4C8019E}" type="pres">
      <dgm:prSet presAssocID="{49360288-C69F-46ED-8B3B-9F3C723C659E}" presName="txShp" presStyleLbl="node1" presStyleIdx="2" presStyleCnt="3">
        <dgm:presLayoutVars>
          <dgm:bulletEnabled val="1"/>
        </dgm:presLayoutVars>
      </dgm:prSet>
      <dgm:spPr/>
      <dgm:t>
        <a:bodyPr/>
        <a:lstStyle/>
        <a:p>
          <a:endParaRPr lang="es-PE"/>
        </a:p>
      </dgm:t>
    </dgm:pt>
  </dgm:ptLst>
  <dgm:cxnLst>
    <dgm:cxn modelId="{22D0E3A2-2226-4304-A605-73BEB6BD2208}" srcId="{79BEE7B8-7093-467D-90D0-7A476EE255BF}" destId="{61B8BBC5-844A-4B03-B35D-FDA6134FDEE8}" srcOrd="1" destOrd="0" parTransId="{7437F37B-A363-4F16-988E-9F7F6626802F}" sibTransId="{020F8F67-99E9-4532-9F35-7F98206B9B0B}"/>
    <dgm:cxn modelId="{F50778FC-7587-4B17-BD5D-8B8129E92C30}" srcId="{79BEE7B8-7093-467D-90D0-7A476EE255BF}" destId="{49360288-C69F-46ED-8B3B-9F3C723C659E}" srcOrd="2" destOrd="0" parTransId="{D041D204-4CCB-4F52-9121-2B3097F4DF22}" sibTransId="{5328EEBC-A856-4218-92CD-C33C405C484E}"/>
    <dgm:cxn modelId="{FCE26277-69C3-436E-B9EC-A2C99920E458}" type="presOf" srcId="{49360288-C69F-46ED-8B3B-9F3C723C659E}" destId="{A77491EB-2139-4D28-B1F5-1324E4C8019E}" srcOrd="0" destOrd="0" presId="urn:microsoft.com/office/officeart/2005/8/layout/vList3"/>
    <dgm:cxn modelId="{CA80F89A-6689-4C18-81CC-734BADADA7F3}" srcId="{79BEE7B8-7093-467D-90D0-7A476EE255BF}" destId="{4990D376-7AD3-4658-9A6A-1CF170FEE2AC}" srcOrd="0" destOrd="0" parTransId="{6C8659EC-0781-44A4-B481-547090009F10}" sibTransId="{C9D64DF5-E666-4AEC-890A-CF5F08971F49}"/>
    <dgm:cxn modelId="{16309531-6D26-4799-B51A-3BC655292E63}" type="presOf" srcId="{4990D376-7AD3-4658-9A6A-1CF170FEE2AC}" destId="{9AA5C235-5AF8-431F-B99F-EBF69B94CBFF}" srcOrd="0" destOrd="0" presId="urn:microsoft.com/office/officeart/2005/8/layout/vList3"/>
    <dgm:cxn modelId="{1054D39D-7FB2-48DF-BA03-870FC7A79F5E}" type="presOf" srcId="{79BEE7B8-7093-467D-90D0-7A476EE255BF}" destId="{4EEDDAA2-9BE0-4FB6-A94D-D10C736EB6B6}" srcOrd="0" destOrd="0" presId="urn:microsoft.com/office/officeart/2005/8/layout/vList3"/>
    <dgm:cxn modelId="{CFEEA7AD-8A66-4511-84A4-4D90EE215E1F}" type="presOf" srcId="{61B8BBC5-844A-4B03-B35D-FDA6134FDEE8}" destId="{BD173A04-25AE-4410-BC42-FC5E3B345B7D}" srcOrd="0" destOrd="0" presId="urn:microsoft.com/office/officeart/2005/8/layout/vList3"/>
    <dgm:cxn modelId="{859DF65D-99F4-4190-9733-DA80C5001EF3}" type="presParOf" srcId="{4EEDDAA2-9BE0-4FB6-A94D-D10C736EB6B6}" destId="{83E0198D-D8DA-4645-83F9-32C5A90EE25A}" srcOrd="0" destOrd="0" presId="urn:microsoft.com/office/officeart/2005/8/layout/vList3"/>
    <dgm:cxn modelId="{03D99B60-BCAD-4946-AD3B-F0D88311CDAE}" type="presParOf" srcId="{83E0198D-D8DA-4645-83F9-32C5A90EE25A}" destId="{ED08E842-C72B-44F0-AE04-1E07BE146F21}" srcOrd="0" destOrd="0" presId="urn:microsoft.com/office/officeart/2005/8/layout/vList3"/>
    <dgm:cxn modelId="{8D31F20E-7F24-4A62-8B2C-55F39B95E3DA}" type="presParOf" srcId="{83E0198D-D8DA-4645-83F9-32C5A90EE25A}" destId="{9AA5C235-5AF8-431F-B99F-EBF69B94CBFF}" srcOrd="1" destOrd="0" presId="urn:microsoft.com/office/officeart/2005/8/layout/vList3"/>
    <dgm:cxn modelId="{CE6D3DFB-5AB7-47D2-88B8-E4C7CE140097}" type="presParOf" srcId="{4EEDDAA2-9BE0-4FB6-A94D-D10C736EB6B6}" destId="{FEA8E360-BD73-4431-8B44-CD648B00F25C}" srcOrd="1" destOrd="0" presId="urn:microsoft.com/office/officeart/2005/8/layout/vList3"/>
    <dgm:cxn modelId="{5DA881B3-812D-4ACA-BAF3-97E1654CE66F}" type="presParOf" srcId="{4EEDDAA2-9BE0-4FB6-A94D-D10C736EB6B6}" destId="{BE0E37C0-FFA8-463A-9CC5-57487F090141}" srcOrd="2" destOrd="0" presId="urn:microsoft.com/office/officeart/2005/8/layout/vList3"/>
    <dgm:cxn modelId="{E43F5303-60E9-49E7-9EB6-C4F1064E6079}" type="presParOf" srcId="{BE0E37C0-FFA8-463A-9CC5-57487F090141}" destId="{24671EFB-D294-4C86-8D45-A539B8CDE3F0}" srcOrd="0" destOrd="0" presId="urn:microsoft.com/office/officeart/2005/8/layout/vList3"/>
    <dgm:cxn modelId="{C4765D50-FE87-45CD-BE20-7D142699079D}" type="presParOf" srcId="{BE0E37C0-FFA8-463A-9CC5-57487F090141}" destId="{BD173A04-25AE-4410-BC42-FC5E3B345B7D}" srcOrd="1" destOrd="0" presId="urn:microsoft.com/office/officeart/2005/8/layout/vList3"/>
    <dgm:cxn modelId="{7D8B2D3C-2B2C-47F6-8D1F-C52A8498D752}" type="presParOf" srcId="{4EEDDAA2-9BE0-4FB6-A94D-D10C736EB6B6}" destId="{3EDF4D0B-75EB-475A-9717-C156BFB91365}" srcOrd="3" destOrd="0" presId="urn:microsoft.com/office/officeart/2005/8/layout/vList3"/>
    <dgm:cxn modelId="{41EDA153-644A-42BC-BE11-5D48F0F5EF82}" type="presParOf" srcId="{4EEDDAA2-9BE0-4FB6-A94D-D10C736EB6B6}" destId="{5F765B63-EA43-447D-AA4F-3E42653323F1}" srcOrd="4" destOrd="0" presId="urn:microsoft.com/office/officeart/2005/8/layout/vList3"/>
    <dgm:cxn modelId="{BB717ACE-D78F-41E5-B984-DC4FCC229E15}" type="presParOf" srcId="{5F765B63-EA43-447D-AA4F-3E42653323F1}" destId="{52F051CC-B572-43F9-A684-822B24BCFABA}" srcOrd="0" destOrd="0" presId="urn:microsoft.com/office/officeart/2005/8/layout/vList3"/>
    <dgm:cxn modelId="{9030CA8A-D470-4564-B6D1-41972A81AFA6}" type="presParOf" srcId="{5F765B63-EA43-447D-AA4F-3E42653323F1}" destId="{A77491EB-2139-4D28-B1F5-1324E4C801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192B-9161-45CB-9A65-A0DD7B3070C7}" type="doc">
      <dgm:prSet loTypeId="urn:microsoft.com/office/officeart/2005/8/layout/chevron2" loCatId="process" qsTypeId="urn:microsoft.com/office/officeart/2005/8/quickstyle/simple1" qsCatId="simple" csTypeId="urn:microsoft.com/office/officeart/2005/8/colors/accent1_5" csCatId="accent1" phldr="1"/>
      <dgm:spPr/>
    </dgm:pt>
    <dgm:pt modelId="{54CDD5C6-E35F-433E-9AB6-F9EE8D60A9F5}">
      <dgm:prSet phldrT="[Texto]"/>
      <dgm:spPr/>
      <dgm:t>
        <a:bodyPr/>
        <a:lstStyle/>
        <a:p>
          <a:r>
            <a:rPr lang="es-ES" altLang="es-PE" dirty="0" smtClean="0">
              <a:latin typeface="ITC Lubalin Graph Std Book" panose="02060502020205020404" pitchFamily="18" charset="0"/>
            </a:rPr>
            <a:t>1914</a:t>
          </a:r>
          <a:endParaRPr lang="es-PE" dirty="0">
            <a:latin typeface="ITC Lubalin Graph Std Book" panose="02060502020205020404" pitchFamily="18" charset="0"/>
          </a:endParaRPr>
        </a:p>
      </dgm:t>
    </dgm:pt>
    <dgm:pt modelId="{F6AAB82A-36B6-4CCC-B0B3-4EDFD1731339}" type="parTrans" cxnId="{B1EC0171-7EB6-4B7F-80D2-5206CC82067D}">
      <dgm:prSet/>
      <dgm:spPr/>
      <dgm:t>
        <a:bodyPr/>
        <a:lstStyle/>
        <a:p>
          <a:endParaRPr lang="es-PE">
            <a:latin typeface="ITC Lubalin Graph Std Book" panose="02060502020205020404" pitchFamily="18" charset="0"/>
          </a:endParaRPr>
        </a:p>
      </dgm:t>
    </dgm:pt>
    <dgm:pt modelId="{82CFD382-178B-44E7-9940-25D18FA01969}" type="sibTrans" cxnId="{B1EC0171-7EB6-4B7F-80D2-5206CC82067D}">
      <dgm:prSet/>
      <dgm:spPr/>
      <dgm:t>
        <a:bodyPr/>
        <a:lstStyle/>
        <a:p>
          <a:endParaRPr lang="es-PE">
            <a:latin typeface="ITC Lubalin Graph Std Book" panose="02060502020205020404" pitchFamily="18" charset="0"/>
          </a:endParaRPr>
        </a:p>
      </dgm:t>
    </dgm:pt>
    <dgm:pt modelId="{202ADD77-9955-4591-A72A-09995685ED3A}">
      <dgm:prSet/>
      <dgm:spPr/>
      <dgm:t>
        <a:bodyPr/>
        <a:lstStyle/>
        <a:p>
          <a:r>
            <a:rPr lang="es-ES" altLang="es-PE" dirty="0" smtClean="0">
              <a:latin typeface="ITC Lubalin Graph Std Book" panose="02060502020205020404" pitchFamily="18" charset="0"/>
            </a:rPr>
            <a:t>1934</a:t>
          </a:r>
          <a:endParaRPr lang="es-ES" altLang="es-PE" dirty="0">
            <a:latin typeface="ITC Lubalin Graph Std Book" panose="02060502020205020404" pitchFamily="18" charset="0"/>
          </a:endParaRPr>
        </a:p>
      </dgm:t>
    </dgm:pt>
    <dgm:pt modelId="{6F4ABF5B-286E-4C82-B7EB-842E1B81D32E}" type="parTrans" cxnId="{35D2B5D0-1ABA-42B7-82A0-C96EC8C301A9}">
      <dgm:prSet/>
      <dgm:spPr/>
      <dgm:t>
        <a:bodyPr/>
        <a:lstStyle/>
        <a:p>
          <a:endParaRPr lang="es-PE">
            <a:latin typeface="ITC Lubalin Graph Std Book" panose="02060502020205020404" pitchFamily="18" charset="0"/>
          </a:endParaRPr>
        </a:p>
      </dgm:t>
    </dgm:pt>
    <dgm:pt modelId="{EA3DD5E8-AED8-42DE-9DEC-88E8F6B94F46}" type="sibTrans" cxnId="{35D2B5D0-1ABA-42B7-82A0-C96EC8C301A9}">
      <dgm:prSet/>
      <dgm:spPr/>
      <dgm:t>
        <a:bodyPr/>
        <a:lstStyle/>
        <a:p>
          <a:endParaRPr lang="es-PE">
            <a:latin typeface="ITC Lubalin Graph Std Book" panose="02060502020205020404" pitchFamily="18" charset="0"/>
          </a:endParaRPr>
        </a:p>
      </dgm:t>
    </dgm:pt>
    <dgm:pt modelId="{C38749E6-7FB6-4581-B07C-089C2DFF544F}">
      <dgm:prSet/>
      <dgm:spPr/>
      <dgm:t>
        <a:bodyPr/>
        <a:lstStyle/>
        <a:p>
          <a:r>
            <a:rPr lang="es-ES" altLang="es-PE" dirty="0" smtClean="0">
              <a:latin typeface="ITC Lubalin Graph Std Book" panose="02060502020205020404" pitchFamily="18" charset="0"/>
            </a:rPr>
            <a:t>1935</a:t>
          </a:r>
          <a:endParaRPr lang="es-ES" altLang="es-PE" dirty="0">
            <a:latin typeface="ITC Lubalin Graph Std Book" panose="02060502020205020404" pitchFamily="18" charset="0"/>
          </a:endParaRPr>
        </a:p>
      </dgm:t>
    </dgm:pt>
    <dgm:pt modelId="{5B4ABDD5-AA63-465E-9733-9B038A2A0789}" type="parTrans" cxnId="{DE5F5C7C-17A6-492A-B732-55C6FC694074}">
      <dgm:prSet/>
      <dgm:spPr/>
      <dgm:t>
        <a:bodyPr/>
        <a:lstStyle/>
        <a:p>
          <a:endParaRPr lang="es-PE">
            <a:latin typeface="ITC Lubalin Graph Std Book" panose="02060502020205020404" pitchFamily="18" charset="0"/>
          </a:endParaRPr>
        </a:p>
      </dgm:t>
    </dgm:pt>
    <dgm:pt modelId="{9FC5BAB5-4E14-4805-B236-5ACD91C24918}" type="sibTrans" cxnId="{DE5F5C7C-17A6-492A-B732-55C6FC694074}">
      <dgm:prSet/>
      <dgm:spPr/>
      <dgm:t>
        <a:bodyPr/>
        <a:lstStyle/>
        <a:p>
          <a:endParaRPr lang="es-PE">
            <a:latin typeface="ITC Lubalin Graph Std Book" panose="02060502020205020404" pitchFamily="18" charset="0"/>
          </a:endParaRPr>
        </a:p>
      </dgm:t>
    </dgm:pt>
    <dgm:pt modelId="{4D66E7AC-E086-4967-9613-4F0C03010787}">
      <dgm:prSet/>
      <dgm:spPr/>
      <dgm:t>
        <a:bodyPr/>
        <a:lstStyle/>
        <a:p>
          <a:r>
            <a:rPr lang="es-ES" altLang="es-PE" dirty="0" smtClean="0">
              <a:latin typeface="ITC Lubalin Graph Std Book" panose="02060502020205020404" pitchFamily="18" charset="0"/>
            </a:rPr>
            <a:t>1942</a:t>
          </a:r>
          <a:endParaRPr lang="es-ES" altLang="es-PE" dirty="0">
            <a:latin typeface="ITC Lubalin Graph Std Book" panose="02060502020205020404" pitchFamily="18" charset="0"/>
          </a:endParaRPr>
        </a:p>
      </dgm:t>
    </dgm:pt>
    <dgm:pt modelId="{F53230AD-CFA9-4847-95C1-FF78340C86F5}" type="parTrans" cxnId="{482A9903-A712-4C07-A70C-919C5864530F}">
      <dgm:prSet/>
      <dgm:spPr/>
      <dgm:t>
        <a:bodyPr/>
        <a:lstStyle/>
        <a:p>
          <a:endParaRPr lang="es-PE">
            <a:latin typeface="ITC Lubalin Graph Std Book" panose="02060502020205020404" pitchFamily="18" charset="0"/>
          </a:endParaRPr>
        </a:p>
      </dgm:t>
    </dgm:pt>
    <dgm:pt modelId="{C4BE423E-2B69-4CEE-9F7F-2C5303033F8B}" type="sibTrans" cxnId="{482A9903-A712-4C07-A70C-919C5864530F}">
      <dgm:prSet/>
      <dgm:spPr/>
      <dgm:t>
        <a:bodyPr/>
        <a:lstStyle/>
        <a:p>
          <a:endParaRPr lang="es-PE">
            <a:latin typeface="ITC Lubalin Graph Std Book" panose="02060502020205020404" pitchFamily="18" charset="0"/>
          </a:endParaRPr>
        </a:p>
      </dgm:t>
    </dgm:pt>
    <dgm:pt modelId="{83730156-E95F-497B-A37E-975888EAED55}">
      <dgm:prSet/>
      <dgm:spPr/>
      <dgm:t>
        <a:bodyPr/>
        <a:lstStyle/>
        <a:p>
          <a:r>
            <a:rPr lang="es-ES" altLang="es-PE" dirty="0" smtClean="0">
              <a:latin typeface="ITC Lubalin Graph Std Book" panose="02060502020205020404" pitchFamily="18" charset="0"/>
            </a:rPr>
            <a:t>1946</a:t>
          </a:r>
          <a:endParaRPr lang="en-US" altLang="es-PE" dirty="0">
            <a:latin typeface="ITC Lubalin Graph Std Book" panose="02060502020205020404" pitchFamily="18" charset="0"/>
          </a:endParaRPr>
        </a:p>
      </dgm:t>
    </dgm:pt>
    <dgm:pt modelId="{7FFE79D9-0AEA-46BE-A8E0-AF6C71B911D3}" type="parTrans" cxnId="{7EA3ACD4-D01F-423A-946B-7C0C4977F752}">
      <dgm:prSet/>
      <dgm:spPr/>
      <dgm:t>
        <a:bodyPr/>
        <a:lstStyle/>
        <a:p>
          <a:endParaRPr lang="es-PE">
            <a:latin typeface="ITC Lubalin Graph Std Book" panose="02060502020205020404" pitchFamily="18" charset="0"/>
          </a:endParaRPr>
        </a:p>
      </dgm:t>
    </dgm:pt>
    <dgm:pt modelId="{E86A3558-4ABE-4714-B052-A65BF088B012}" type="sibTrans" cxnId="{7EA3ACD4-D01F-423A-946B-7C0C4977F752}">
      <dgm:prSet/>
      <dgm:spPr/>
      <dgm:t>
        <a:bodyPr/>
        <a:lstStyle/>
        <a:p>
          <a:endParaRPr lang="es-PE">
            <a:latin typeface="ITC Lubalin Graph Std Book" panose="02060502020205020404" pitchFamily="18" charset="0"/>
          </a:endParaRPr>
        </a:p>
      </dgm:t>
    </dgm:pt>
    <dgm:pt modelId="{984A5F65-C1DB-4705-B5BF-4AFECD99316D}">
      <dgm:prSet phldrT="[Texto]"/>
      <dgm:spPr/>
      <dgm:t>
        <a:bodyPr/>
        <a:lstStyle/>
        <a:p>
          <a:r>
            <a:rPr lang="es-ES" altLang="es-PE" dirty="0" smtClean="0">
              <a:latin typeface="ITC Lubalin Graph Std Book" panose="02060502020205020404" pitchFamily="18" charset="0"/>
            </a:rPr>
            <a:t>76 Años antes de la aprobación de la Ley para personas discapacitadas, IBM contrata la primera persona con discapacidad</a:t>
          </a:r>
          <a:endParaRPr lang="es-PE" dirty="0">
            <a:latin typeface="ITC Lubalin Graph Std Book" panose="02060502020205020404" pitchFamily="18" charset="0"/>
          </a:endParaRPr>
        </a:p>
      </dgm:t>
    </dgm:pt>
    <dgm:pt modelId="{A1DB1EA7-D0B2-458B-AA2D-5664F888F3EC}" type="parTrans" cxnId="{A366B311-3F25-41BD-B485-3F9491E15F2C}">
      <dgm:prSet/>
      <dgm:spPr/>
      <dgm:t>
        <a:bodyPr/>
        <a:lstStyle/>
        <a:p>
          <a:endParaRPr lang="es-PE">
            <a:latin typeface="ITC Lubalin Graph Std Book" panose="02060502020205020404" pitchFamily="18" charset="0"/>
          </a:endParaRPr>
        </a:p>
      </dgm:t>
    </dgm:pt>
    <dgm:pt modelId="{AEF10B2D-C6EA-4066-92F5-C9FA15F4C8F8}" type="sibTrans" cxnId="{A366B311-3F25-41BD-B485-3F9491E15F2C}">
      <dgm:prSet/>
      <dgm:spPr/>
      <dgm:t>
        <a:bodyPr/>
        <a:lstStyle/>
        <a:p>
          <a:endParaRPr lang="es-PE">
            <a:latin typeface="ITC Lubalin Graph Std Book" panose="02060502020205020404" pitchFamily="18" charset="0"/>
          </a:endParaRPr>
        </a:p>
      </dgm:t>
    </dgm:pt>
    <dgm:pt modelId="{FAB83EF7-E95F-41FA-A125-A58F519A86A4}">
      <dgm:prSet/>
      <dgm:spPr/>
      <dgm:t>
        <a:bodyPr/>
        <a:lstStyle/>
        <a:p>
          <a:r>
            <a:rPr lang="es-ES" altLang="es-PE" dirty="0" smtClean="0">
              <a:latin typeface="ITC Lubalin Graph Std Book" panose="02060502020205020404" pitchFamily="18" charset="0"/>
            </a:rPr>
            <a:t>Concreta el seguro de vida colectivo, ese año era aún la época de depresión en USA</a:t>
          </a:r>
          <a:endParaRPr lang="es-ES" altLang="es-PE" dirty="0">
            <a:latin typeface="ITC Lubalin Graph Std Book" panose="02060502020205020404" pitchFamily="18" charset="0"/>
          </a:endParaRPr>
        </a:p>
      </dgm:t>
    </dgm:pt>
    <dgm:pt modelId="{80420CD2-128B-4975-99F5-4FD138BCC105}" type="parTrans" cxnId="{EE2EF27C-6214-421E-9E3A-945A1312D16D}">
      <dgm:prSet/>
      <dgm:spPr/>
      <dgm:t>
        <a:bodyPr/>
        <a:lstStyle/>
        <a:p>
          <a:endParaRPr lang="es-PE">
            <a:latin typeface="ITC Lubalin Graph Std Book" panose="02060502020205020404" pitchFamily="18" charset="0"/>
          </a:endParaRPr>
        </a:p>
      </dgm:t>
    </dgm:pt>
    <dgm:pt modelId="{7DE7FF9C-C825-4B26-84A5-6A4E30B90BCE}" type="sibTrans" cxnId="{EE2EF27C-6214-421E-9E3A-945A1312D16D}">
      <dgm:prSet/>
      <dgm:spPr/>
      <dgm:t>
        <a:bodyPr/>
        <a:lstStyle/>
        <a:p>
          <a:endParaRPr lang="es-PE">
            <a:latin typeface="ITC Lubalin Graph Std Book" panose="02060502020205020404" pitchFamily="18" charset="0"/>
          </a:endParaRPr>
        </a:p>
      </dgm:t>
    </dgm:pt>
    <dgm:pt modelId="{B4A16D63-1349-4139-9178-19459D47AE83}">
      <dgm:prSet/>
      <dgm:spPr/>
      <dgm:t>
        <a:bodyPr/>
        <a:lstStyle/>
        <a:p>
          <a:r>
            <a:rPr lang="es-ES" altLang="es-PE" dirty="0" smtClean="0">
              <a:latin typeface="ITC Lubalin Graph Std Book" panose="02060502020205020404" pitchFamily="18" charset="0"/>
            </a:rPr>
            <a:t>Se inaugura la capacitación profesional para mujeres a través de una escuela de  IBM</a:t>
          </a:r>
          <a:endParaRPr lang="es-ES" altLang="es-PE" dirty="0">
            <a:latin typeface="ITC Lubalin Graph Std Book" panose="02060502020205020404" pitchFamily="18" charset="0"/>
          </a:endParaRPr>
        </a:p>
      </dgm:t>
    </dgm:pt>
    <dgm:pt modelId="{78C396A9-F24D-46FC-B67F-09811CD35BD0}" type="parTrans" cxnId="{63FE445B-FC29-4401-9C1D-F24231460011}">
      <dgm:prSet/>
      <dgm:spPr/>
      <dgm:t>
        <a:bodyPr/>
        <a:lstStyle/>
        <a:p>
          <a:endParaRPr lang="es-PE">
            <a:latin typeface="ITC Lubalin Graph Std Book" panose="02060502020205020404" pitchFamily="18" charset="0"/>
          </a:endParaRPr>
        </a:p>
      </dgm:t>
    </dgm:pt>
    <dgm:pt modelId="{08E4EFE3-C4ED-4F5C-A6D8-F28D7FCEAEF1}" type="sibTrans" cxnId="{63FE445B-FC29-4401-9C1D-F24231460011}">
      <dgm:prSet/>
      <dgm:spPr/>
      <dgm:t>
        <a:bodyPr/>
        <a:lstStyle/>
        <a:p>
          <a:endParaRPr lang="es-PE">
            <a:latin typeface="ITC Lubalin Graph Std Book" panose="02060502020205020404" pitchFamily="18" charset="0"/>
          </a:endParaRPr>
        </a:p>
      </dgm:t>
    </dgm:pt>
    <dgm:pt modelId="{ABAB9E80-F31B-44A7-BE65-80950607752E}">
      <dgm:prSet/>
      <dgm:spPr/>
      <dgm:t>
        <a:bodyPr/>
        <a:lstStyle/>
        <a:p>
          <a:r>
            <a:rPr lang="es-ES" altLang="es-PE" smtClean="0">
              <a:latin typeface="ITC Lubalin Graph Std Book" panose="02060502020205020404" pitchFamily="18" charset="0"/>
            </a:rPr>
            <a:t>Se </a:t>
          </a:r>
          <a:r>
            <a:rPr lang="es-ES" altLang="es-PE" dirty="0" smtClean="0">
              <a:latin typeface="ITC Lubalin Graph Std Book" panose="02060502020205020404" pitchFamily="18" charset="0"/>
            </a:rPr>
            <a:t>inaugura el programa de entrenamiento para discapacitados</a:t>
          </a:r>
          <a:endParaRPr lang="es-ES" altLang="es-PE" dirty="0">
            <a:latin typeface="ITC Lubalin Graph Std Book" panose="02060502020205020404" pitchFamily="18" charset="0"/>
          </a:endParaRPr>
        </a:p>
      </dgm:t>
    </dgm:pt>
    <dgm:pt modelId="{F4CCD974-F52A-4E79-AC62-295DE7E674DB}" type="parTrans" cxnId="{E20743CA-2D29-4040-BF80-584241C059FA}">
      <dgm:prSet/>
      <dgm:spPr/>
      <dgm:t>
        <a:bodyPr/>
        <a:lstStyle/>
        <a:p>
          <a:endParaRPr lang="es-PE">
            <a:latin typeface="ITC Lubalin Graph Std Book" panose="02060502020205020404" pitchFamily="18" charset="0"/>
          </a:endParaRPr>
        </a:p>
      </dgm:t>
    </dgm:pt>
    <dgm:pt modelId="{AC980ADD-78D0-43CD-913F-01C5B56D4B5A}" type="sibTrans" cxnId="{E20743CA-2D29-4040-BF80-584241C059FA}">
      <dgm:prSet/>
      <dgm:spPr/>
      <dgm:t>
        <a:bodyPr/>
        <a:lstStyle/>
        <a:p>
          <a:endParaRPr lang="es-PE">
            <a:latin typeface="ITC Lubalin Graph Std Book" panose="02060502020205020404" pitchFamily="18" charset="0"/>
          </a:endParaRPr>
        </a:p>
      </dgm:t>
    </dgm:pt>
    <dgm:pt modelId="{9E7BAB88-3286-4662-857E-15B4CE94B87A}">
      <dgm:prSet/>
      <dgm:spPr/>
      <dgm:t>
        <a:bodyPr/>
        <a:lstStyle/>
        <a:p>
          <a:r>
            <a:rPr lang="es-ES" altLang="es-PE" smtClean="0">
              <a:latin typeface="ITC Lubalin Graph Std Book" panose="02060502020205020404" pitchFamily="18" charset="0"/>
            </a:rPr>
            <a:t>IBM </a:t>
          </a:r>
          <a:r>
            <a:rPr lang="es-ES" altLang="es-PE" dirty="0" smtClean="0">
              <a:latin typeface="ITC Lubalin Graph Std Book" panose="02060502020205020404" pitchFamily="18" charset="0"/>
            </a:rPr>
            <a:t>contrata el  primer empleado Afroamericano como vendedor</a:t>
          </a:r>
          <a:endParaRPr lang="en-US" altLang="es-PE" dirty="0">
            <a:latin typeface="ITC Lubalin Graph Std Book" panose="02060502020205020404" pitchFamily="18" charset="0"/>
          </a:endParaRPr>
        </a:p>
      </dgm:t>
    </dgm:pt>
    <dgm:pt modelId="{E63CF7FF-C126-4F45-831C-6013BA7BFE26}" type="parTrans" cxnId="{161FEB7D-8216-4D04-A315-76E7503C572E}">
      <dgm:prSet/>
      <dgm:spPr/>
      <dgm:t>
        <a:bodyPr/>
        <a:lstStyle/>
        <a:p>
          <a:endParaRPr lang="es-PE">
            <a:latin typeface="ITC Lubalin Graph Std Book" panose="02060502020205020404" pitchFamily="18" charset="0"/>
          </a:endParaRPr>
        </a:p>
      </dgm:t>
    </dgm:pt>
    <dgm:pt modelId="{3D50E74B-4573-4544-BE3A-9D00170947D4}" type="sibTrans" cxnId="{161FEB7D-8216-4D04-A315-76E7503C572E}">
      <dgm:prSet/>
      <dgm:spPr/>
      <dgm:t>
        <a:bodyPr/>
        <a:lstStyle/>
        <a:p>
          <a:endParaRPr lang="es-PE">
            <a:latin typeface="ITC Lubalin Graph Std Book" panose="02060502020205020404" pitchFamily="18" charset="0"/>
          </a:endParaRPr>
        </a:p>
      </dgm:t>
    </dgm:pt>
    <dgm:pt modelId="{E1FCA498-9092-465E-92CB-53294002771D}" type="pres">
      <dgm:prSet presAssocID="{AF00192B-9161-45CB-9A65-A0DD7B3070C7}" presName="linearFlow" presStyleCnt="0">
        <dgm:presLayoutVars>
          <dgm:dir/>
          <dgm:animLvl val="lvl"/>
          <dgm:resizeHandles val="exact"/>
        </dgm:presLayoutVars>
      </dgm:prSet>
      <dgm:spPr/>
    </dgm:pt>
    <dgm:pt modelId="{B47E7105-4A67-4577-85B2-24129E489535}" type="pres">
      <dgm:prSet presAssocID="{54CDD5C6-E35F-433E-9AB6-F9EE8D60A9F5}" presName="composite" presStyleCnt="0"/>
      <dgm:spPr/>
    </dgm:pt>
    <dgm:pt modelId="{FDE47AFB-1B95-4650-BCE4-560524B98687}" type="pres">
      <dgm:prSet presAssocID="{54CDD5C6-E35F-433E-9AB6-F9EE8D60A9F5}" presName="parentText" presStyleLbl="alignNode1" presStyleIdx="0" presStyleCnt="5">
        <dgm:presLayoutVars>
          <dgm:chMax val="1"/>
          <dgm:bulletEnabled val="1"/>
        </dgm:presLayoutVars>
      </dgm:prSet>
      <dgm:spPr/>
      <dgm:t>
        <a:bodyPr/>
        <a:lstStyle/>
        <a:p>
          <a:endParaRPr lang="es-PE"/>
        </a:p>
      </dgm:t>
    </dgm:pt>
    <dgm:pt modelId="{2A53D89D-1E9B-4E98-8B6E-051F43A90ECD}" type="pres">
      <dgm:prSet presAssocID="{54CDD5C6-E35F-433E-9AB6-F9EE8D60A9F5}" presName="descendantText" presStyleLbl="alignAcc1" presStyleIdx="0" presStyleCnt="5">
        <dgm:presLayoutVars>
          <dgm:bulletEnabled val="1"/>
        </dgm:presLayoutVars>
      </dgm:prSet>
      <dgm:spPr/>
      <dgm:t>
        <a:bodyPr/>
        <a:lstStyle/>
        <a:p>
          <a:endParaRPr lang="es-PE"/>
        </a:p>
      </dgm:t>
    </dgm:pt>
    <dgm:pt modelId="{BCEEAFE9-AFE1-4F69-90EA-7E9900EE26A9}" type="pres">
      <dgm:prSet presAssocID="{82CFD382-178B-44E7-9940-25D18FA01969}" presName="sp" presStyleCnt="0"/>
      <dgm:spPr/>
    </dgm:pt>
    <dgm:pt modelId="{FACD7506-5E57-4B5C-A6F1-C1EC076F4BAA}" type="pres">
      <dgm:prSet presAssocID="{202ADD77-9955-4591-A72A-09995685ED3A}" presName="composite" presStyleCnt="0"/>
      <dgm:spPr/>
    </dgm:pt>
    <dgm:pt modelId="{C65EE67A-4ACB-4CE1-999A-D6402AED558C}" type="pres">
      <dgm:prSet presAssocID="{202ADD77-9955-4591-A72A-09995685ED3A}" presName="parentText" presStyleLbl="alignNode1" presStyleIdx="1" presStyleCnt="5">
        <dgm:presLayoutVars>
          <dgm:chMax val="1"/>
          <dgm:bulletEnabled val="1"/>
        </dgm:presLayoutVars>
      </dgm:prSet>
      <dgm:spPr/>
      <dgm:t>
        <a:bodyPr/>
        <a:lstStyle/>
        <a:p>
          <a:endParaRPr lang="es-PE"/>
        </a:p>
      </dgm:t>
    </dgm:pt>
    <dgm:pt modelId="{30E886EB-D82E-4D3D-A291-F366AB679FA4}" type="pres">
      <dgm:prSet presAssocID="{202ADD77-9955-4591-A72A-09995685ED3A}" presName="descendantText" presStyleLbl="alignAcc1" presStyleIdx="1" presStyleCnt="5">
        <dgm:presLayoutVars>
          <dgm:bulletEnabled val="1"/>
        </dgm:presLayoutVars>
      </dgm:prSet>
      <dgm:spPr/>
      <dgm:t>
        <a:bodyPr/>
        <a:lstStyle/>
        <a:p>
          <a:endParaRPr lang="es-PE"/>
        </a:p>
      </dgm:t>
    </dgm:pt>
    <dgm:pt modelId="{AB86F4BD-360D-4E2E-969B-83889A946A62}" type="pres">
      <dgm:prSet presAssocID="{EA3DD5E8-AED8-42DE-9DEC-88E8F6B94F46}" presName="sp" presStyleCnt="0"/>
      <dgm:spPr/>
    </dgm:pt>
    <dgm:pt modelId="{8D87BE97-3D9C-48E9-9731-6D3012A853DE}" type="pres">
      <dgm:prSet presAssocID="{C38749E6-7FB6-4581-B07C-089C2DFF544F}" presName="composite" presStyleCnt="0"/>
      <dgm:spPr/>
    </dgm:pt>
    <dgm:pt modelId="{1954B5E2-4D05-46C0-BC73-8C5604FEB54D}" type="pres">
      <dgm:prSet presAssocID="{C38749E6-7FB6-4581-B07C-089C2DFF544F}" presName="parentText" presStyleLbl="alignNode1" presStyleIdx="2" presStyleCnt="5">
        <dgm:presLayoutVars>
          <dgm:chMax val="1"/>
          <dgm:bulletEnabled val="1"/>
        </dgm:presLayoutVars>
      </dgm:prSet>
      <dgm:spPr/>
      <dgm:t>
        <a:bodyPr/>
        <a:lstStyle/>
        <a:p>
          <a:endParaRPr lang="es-PE"/>
        </a:p>
      </dgm:t>
    </dgm:pt>
    <dgm:pt modelId="{1C45392B-D577-4E24-BFBF-46027481D81C}" type="pres">
      <dgm:prSet presAssocID="{C38749E6-7FB6-4581-B07C-089C2DFF544F}" presName="descendantText" presStyleLbl="alignAcc1" presStyleIdx="2" presStyleCnt="5">
        <dgm:presLayoutVars>
          <dgm:bulletEnabled val="1"/>
        </dgm:presLayoutVars>
      </dgm:prSet>
      <dgm:spPr/>
      <dgm:t>
        <a:bodyPr/>
        <a:lstStyle/>
        <a:p>
          <a:endParaRPr lang="es-PE"/>
        </a:p>
      </dgm:t>
    </dgm:pt>
    <dgm:pt modelId="{E493F706-B6BF-4219-A722-D50DDBB3BC35}" type="pres">
      <dgm:prSet presAssocID="{9FC5BAB5-4E14-4805-B236-5ACD91C24918}" presName="sp" presStyleCnt="0"/>
      <dgm:spPr/>
    </dgm:pt>
    <dgm:pt modelId="{97B581C2-7D4E-47F9-B3C7-A22B30405FFB}" type="pres">
      <dgm:prSet presAssocID="{4D66E7AC-E086-4967-9613-4F0C03010787}" presName="composite" presStyleCnt="0"/>
      <dgm:spPr/>
    </dgm:pt>
    <dgm:pt modelId="{32F0E168-248A-4E3C-BF36-244443B07231}" type="pres">
      <dgm:prSet presAssocID="{4D66E7AC-E086-4967-9613-4F0C03010787}" presName="parentText" presStyleLbl="alignNode1" presStyleIdx="3" presStyleCnt="5">
        <dgm:presLayoutVars>
          <dgm:chMax val="1"/>
          <dgm:bulletEnabled val="1"/>
        </dgm:presLayoutVars>
      </dgm:prSet>
      <dgm:spPr/>
      <dgm:t>
        <a:bodyPr/>
        <a:lstStyle/>
        <a:p>
          <a:endParaRPr lang="es-PE"/>
        </a:p>
      </dgm:t>
    </dgm:pt>
    <dgm:pt modelId="{D60568CA-D73E-4E94-9E69-F4C0F4D23B17}" type="pres">
      <dgm:prSet presAssocID="{4D66E7AC-E086-4967-9613-4F0C03010787}" presName="descendantText" presStyleLbl="alignAcc1" presStyleIdx="3" presStyleCnt="5">
        <dgm:presLayoutVars>
          <dgm:bulletEnabled val="1"/>
        </dgm:presLayoutVars>
      </dgm:prSet>
      <dgm:spPr/>
      <dgm:t>
        <a:bodyPr/>
        <a:lstStyle/>
        <a:p>
          <a:endParaRPr lang="es-PE"/>
        </a:p>
      </dgm:t>
    </dgm:pt>
    <dgm:pt modelId="{095250F2-4B9D-471E-AD94-9B3DD446F06B}" type="pres">
      <dgm:prSet presAssocID="{C4BE423E-2B69-4CEE-9F7F-2C5303033F8B}" presName="sp" presStyleCnt="0"/>
      <dgm:spPr/>
    </dgm:pt>
    <dgm:pt modelId="{ACD06EBB-22DE-46C1-A31E-D45B009FC318}" type="pres">
      <dgm:prSet presAssocID="{83730156-E95F-497B-A37E-975888EAED55}" presName="composite" presStyleCnt="0"/>
      <dgm:spPr/>
    </dgm:pt>
    <dgm:pt modelId="{B8C417EB-3C35-4A86-9D36-BE4DD3ACF305}" type="pres">
      <dgm:prSet presAssocID="{83730156-E95F-497B-A37E-975888EAED55}" presName="parentText" presStyleLbl="alignNode1" presStyleIdx="4" presStyleCnt="5">
        <dgm:presLayoutVars>
          <dgm:chMax val="1"/>
          <dgm:bulletEnabled val="1"/>
        </dgm:presLayoutVars>
      </dgm:prSet>
      <dgm:spPr/>
      <dgm:t>
        <a:bodyPr/>
        <a:lstStyle/>
        <a:p>
          <a:endParaRPr lang="es-PE"/>
        </a:p>
      </dgm:t>
    </dgm:pt>
    <dgm:pt modelId="{93CF7655-9787-417F-9BA6-C489CA463629}" type="pres">
      <dgm:prSet presAssocID="{83730156-E95F-497B-A37E-975888EAED55}" presName="descendantText" presStyleLbl="alignAcc1" presStyleIdx="4" presStyleCnt="5">
        <dgm:presLayoutVars>
          <dgm:bulletEnabled val="1"/>
        </dgm:presLayoutVars>
      </dgm:prSet>
      <dgm:spPr/>
      <dgm:t>
        <a:bodyPr/>
        <a:lstStyle/>
        <a:p>
          <a:endParaRPr lang="es-PE"/>
        </a:p>
      </dgm:t>
    </dgm:pt>
  </dgm:ptLst>
  <dgm:cxnLst>
    <dgm:cxn modelId="{6BFCCDAF-D532-40EC-ADB3-BBF290649607}" type="presOf" srcId="{984A5F65-C1DB-4705-B5BF-4AFECD99316D}" destId="{2A53D89D-1E9B-4E98-8B6E-051F43A90ECD}" srcOrd="0" destOrd="0" presId="urn:microsoft.com/office/officeart/2005/8/layout/chevron2"/>
    <dgm:cxn modelId="{0BDB57FA-5B63-4913-ACD2-4F68CE3DC331}" type="presOf" srcId="{B4A16D63-1349-4139-9178-19459D47AE83}" destId="{1C45392B-D577-4E24-BFBF-46027481D81C}" srcOrd="0" destOrd="0" presId="urn:microsoft.com/office/officeart/2005/8/layout/chevron2"/>
    <dgm:cxn modelId="{35D2B5D0-1ABA-42B7-82A0-C96EC8C301A9}" srcId="{AF00192B-9161-45CB-9A65-A0DD7B3070C7}" destId="{202ADD77-9955-4591-A72A-09995685ED3A}" srcOrd="1" destOrd="0" parTransId="{6F4ABF5B-286E-4C82-B7EB-842E1B81D32E}" sibTransId="{EA3DD5E8-AED8-42DE-9DEC-88E8F6B94F46}"/>
    <dgm:cxn modelId="{B63F002F-15AF-4E74-B496-C060F69C37B4}" type="presOf" srcId="{FAB83EF7-E95F-41FA-A125-A58F519A86A4}" destId="{30E886EB-D82E-4D3D-A291-F366AB679FA4}" srcOrd="0" destOrd="0" presId="urn:microsoft.com/office/officeart/2005/8/layout/chevron2"/>
    <dgm:cxn modelId="{DE5F5C7C-17A6-492A-B732-55C6FC694074}" srcId="{AF00192B-9161-45CB-9A65-A0DD7B3070C7}" destId="{C38749E6-7FB6-4581-B07C-089C2DFF544F}" srcOrd="2" destOrd="0" parTransId="{5B4ABDD5-AA63-465E-9733-9B038A2A0789}" sibTransId="{9FC5BAB5-4E14-4805-B236-5ACD91C24918}"/>
    <dgm:cxn modelId="{05E99106-206E-41A0-8B60-4909EB1A8C7E}" type="presOf" srcId="{54CDD5C6-E35F-433E-9AB6-F9EE8D60A9F5}" destId="{FDE47AFB-1B95-4650-BCE4-560524B98687}" srcOrd="0" destOrd="0" presId="urn:microsoft.com/office/officeart/2005/8/layout/chevron2"/>
    <dgm:cxn modelId="{63FE445B-FC29-4401-9C1D-F24231460011}" srcId="{C38749E6-7FB6-4581-B07C-089C2DFF544F}" destId="{B4A16D63-1349-4139-9178-19459D47AE83}" srcOrd="0" destOrd="0" parTransId="{78C396A9-F24D-46FC-B67F-09811CD35BD0}" sibTransId="{08E4EFE3-C4ED-4F5C-A6D8-F28D7FCEAEF1}"/>
    <dgm:cxn modelId="{E20743CA-2D29-4040-BF80-584241C059FA}" srcId="{4D66E7AC-E086-4967-9613-4F0C03010787}" destId="{ABAB9E80-F31B-44A7-BE65-80950607752E}" srcOrd="0" destOrd="0" parTransId="{F4CCD974-F52A-4E79-AC62-295DE7E674DB}" sibTransId="{AC980ADD-78D0-43CD-913F-01C5B56D4B5A}"/>
    <dgm:cxn modelId="{A366B311-3F25-41BD-B485-3F9491E15F2C}" srcId="{54CDD5C6-E35F-433E-9AB6-F9EE8D60A9F5}" destId="{984A5F65-C1DB-4705-B5BF-4AFECD99316D}" srcOrd="0" destOrd="0" parTransId="{A1DB1EA7-D0B2-458B-AA2D-5664F888F3EC}" sibTransId="{AEF10B2D-C6EA-4066-92F5-C9FA15F4C8F8}"/>
    <dgm:cxn modelId="{1B52EFCC-5AFF-4491-B691-01F6A649DF49}" type="presOf" srcId="{202ADD77-9955-4591-A72A-09995685ED3A}" destId="{C65EE67A-4ACB-4CE1-999A-D6402AED558C}" srcOrd="0" destOrd="0" presId="urn:microsoft.com/office/officeart/2005/8/layout/chevron2"/>
    <dgm:cxn modelId="{F5868BA5-0F3A-47DE-A922-0982E22CDBFE}" type="presOf" srcId="{ABAB9E80-F31B-44A7-BE65-80950607752E}" destId="{D60568CA-D73E-4E94-9E69-F4C0F4D23B17}" srcOrd="0" destOrd="0" presId="urn:microsoft.com/office/officeart/2005/8/layout/chevron2"/>
    <dgm:cxn modelId="{CE18CCFC-939E-46B2-A6B9-D6E2B2FBFAFD}" type="presOf" srcId="{9E7BAB88-3286-4662-857E-15B4CE94B87A}" destId="{93CF7655-9787-417F-9BA6-C489CA463629}" srcOrd="0" destOrd="0" presId="urn:microsoft.com/office/officeart/2005/8/layout/chevron2"/>
    <dgm:cxn modelId="{1D83B808-C362-408F-8F27-0845B2C466A4}" type="presOf" srcId="{C38749E6-7FB6-4581-B07C-089C2DFF544F}" destId="{1954B5E2-4D05-46C0-BC73-8C5604FEB54D}" srcOrd="0" destOrd="0" presId="urn:microsoft.com/office/officeart/2005/8/layout/chevron2"/>
    <dgm:cxn modelId="{19629B5F-E03D-4F80-8FBD-3B70E39B4404}" type="presOf" srcId="{AF00192B-9161-45CB-9A65-A0DD7B3070C7}" destId="{E1FCA498-9092-465E-92CB-53294002771D}" srcOrd="0" destOrd="0" presId="urn:microsoft.com/office/officeart/2005/8/layout/chevron2"/>
    <dgm:cxn modelId="{482A9903-A712-4C07-A70C-919C5864530F}" srcId="{AF00192B-9161-45CB-9A65-A0DD7B3070C7}" destId="{4D66E7AC-E086-4967-9613-4F0C03010787}" srcOrd="3" destOrd="0" parTransId="{F53230AD-CFA9-4847-95C1-FF78340C86F5}" sibTransId="{C4BE423E-2B69-4CEE-9F7F-2C5303033F8B}"/>
    <dgm:cxn modelId="{D00A1B9B-D4D3-416C-9034-77FDAD005AAF}" type="presOf" srcId="{4D66E7AC-E086-4967-9613-4F0C03010787}" destId="{32F0E168-248A-4E3C-BF36-244443B07231}" srcOrd="0" destOrd="0" presId="urn:microsoft.com/office/officeart/2005/8/layout/chevron2"/>
    <dgm:cxn modelId="{B1EC0171-7EB6-4B7F-80D2-5206CC82067D}" srcId="{AF00192B-9161-45CB-9A65-A0DD7B3070C7}" destId="{54CDD5C6-E35F-433E-9AB6-F9EE8D60A9F5}" srcOrd="0" destOrd="0" parTransId="{F6AAB82A-36B6-4CCC-B0B3-4EDFD1731339}" sibTransId="{82CFD382-178B-44E7-9940-25D18FA01969}"/>
    <dgm:cxn modelId="{BB7140D1-A5C7-4634-B99B-DD487A68228D}" type="presOf" srcId="{83730156-E95F-497B-A37E-975888EAED55}" destId="{B8C417EB-3C35-4A86-9D36-BE4DD3ACF305}" srcOrd="0" destOrd="0" presId="urn:microsoft.com/office/officeart/2005/8/layout/chevron2"/>
    <dgm:cxn modelId="{EE2EF27C-6214-421E-9E3A-945A1312D16D}" srcId="{202ADD77-9955-4591-A72A-09995685ED3A}" destId="{FAB83EF7-E95F-41FA-A125-A58F519A86A4}" srcOrd="0" destOrd="0" parTransId="{80420CD2-128B-4975-99F5-4FD138BCC105}" sibTransId="{7DE7FF9C-C825-4B26-84A5-6A4E30B90BCE}"/>
    <dgm:cxn modelId="{7EA3ACD4-D01F-423A-946B-7C0C4977F752}" srcId="{AF00192B-9161-45CB-9A65-A0DD7B3070C7}" destId="{83730156-E95F-497B-A37E-975888EAED55}" srcOrd="4" destOrd="0" parTransId="{7FFE79D9-0AEA-46BE-A8E0-AF6C71B911D3}" sibTransId="{E86A3558-4ABE-4714-B052-A65BF088B012}"/>
    <dgm:cxn modelId="{161FEB7D-8216-4D04-A315-76E7503C572E}" srcId="{83730156-E95F-497B-A37E-975888EAED55}" destId="{9E7BAB88-3286-4662-857E-15B4CE94B87A}" srcOrd="0" destOrd="0" parTransId="{E63CF7FF-C126-4F45-831C-6013BA7BFE26}" sibTransId="{3D50E74B-4573-4544-BE3A-9D00170947D4}"/>
    <dgm:cxn modelId="{1D930C8E-B68C-4E31-A72C-EC9A6EB9D32A}" type="presParOf" srcId="{E1FCA498-9092-465E-92CB-53294002771D}" destId="{B47E7105-4A67-4577-85B2-24129E489535}" srcOrd="0" destOrd="0" presId="urn:microsoft.com/office/officeart/2005/8/layout/chevron2"/>
    <dgm:cxn modelId="{18E83680-9C99-48B8-A6E4-FB7D240280A1}" type="presParOf" srcId="{B47E7105-4A67-4577-85B2-24129E489535}" destId="{FDE47AFB-1B95-4650-BCE4-560524B98687}" srcOrd="0" destOrd="0" presId="urn:microsoft.com/office/officeart/2005/8/layout/chevron2"/>
    <dgm:cxn modelId="{0BFAC68C-9394-4FE4-9F9E-720CEFD80900}" type="presParOf" srcId="{B47E7105-4A67-4577-85B2-24129E489535}" destId="{2A53D89D-1E9B-4E98-8B6E-051F43A90ECD}" srcOrd="1" destOrd="0" presId="urn:microsoft.com/office/officeart/2005/8/layout/chevron2"/>
    <dgm:cxn modelId="{ECFE0DAC-546F-4196-AAB6-6B1155540CBE}" type="presParOf" srcId="{E1FCA498-9092-465E-92CB-53294002771D}" destId="{BCEEAFE9-AFE1-4F69-90EA-7E9900EE26A9}" srcOrd="1" destOrd="0" presId="urn:microsoft.com/office/officeart/2005/8/layout/chevron2"/>
    <dgm:cxn modelId="{53DFEC60-D0CA-4032-9556-674C9D39E760}" type="presParOf" srcId="{E1FCA498-9092-465E-92CB-53294002771D}" destId="{FACD7506-5E57-4B5C-A6F1-C1EC076F4BAA}" srcOrd="2" destOrd="0" presId="urn:microsoft.com/office/officeart/2005/8/layout/chevron2"/>
    <dgm:cxn modelId="{446FE56C-631E-4D29-9271-58D579C3BC6E}" type="presParOf" srcId="{FACD7506-5E57-4B5C-A6F1-C1EC076F4BAA}" destId="{C65EE67A-4ACB-4CE1-999A-D6402AED558C}" srcOrd="0" destOrd="0" presId="urn:microsoft.com/office/officeart/2005/8/layout/chevron2"/>
    <dgm:cxn modelId="{C303C9E4-E179-474A-BB51-8769823553B3}" type="presParOf" srcId="{FACD7506-5E57-4B5C-A6F1-C1EC076F4BAA}" destId="{30E886EB-D82E-4D3D-A291-F366AB679FA4}" srcOrd="1" destOrd="0" presId="urn:microsoft.com/office/officeart/2005/8/layout/chevron2"/>
    <dgm:cxn modelId="{5621B9D7-5085-40B6-BDBE-42C6F35D0ECE}" type="presParOf" srcId="{E1FCA498-9092-465E-92CB-53294002771D}" destId="{AB86F4BD-360D-4E2E-969B-83889A946A62}" srcOrd="3" destOrd="0" presId="urn:microsoft.com/office/officeart/2005/8/layout/chevron2"/>
    <dgm:cxn modelId="{5AE92B3F-601D-4B07-A4EC-F4F30C58F674}" type="presParOf" srcId="{E1FCA498-9092-465E-92CB-53294002771D}" destId="{8D87BE97-3D9C-48E9-9731-6D3012A853DE}" srcOrd="4" destOrd="0" presId="urn:microsoft.com/office/officeart/2005/8/layout/chevron2"/>
    <dgm:cxn modelId="{711CD49D-D3F5-4ED2-B252-26711DD0A80C}" type="presParOf" srcId="{8D87BE97-3D9C-48E9-9731-6D3012A853DE}" destId="{1954B5E2-4D05-46C0-BC73-8C5604FEB54D}" srcOrd="0" destOrd="0" presId="urn:microsoft.com/office/officeart/2005/8/layout/chevron2"/>
    <dgm:cxn modelId="{ABE7A1DF-F29E-4649-99B2-3C35DD680513}" type="presParOf" srcId="{8D87BE97-3D9C-48E9-9731-6D3012A853DE}" destId="{1C45392B-D577-4E24-BFBF-46027481D81C}" srcOrd="1" destOrd="0" presId="urn:microsoft.com/office/officeart/2005/8/layout/chevron2"/>
    <dgm:cxn modelId="{B471EE6B-9D61-4D4F-9384-9DFE4222AE2D}" type="presParOf" srcId="{E1FCA498-9092-465E-92CB-53294002771D}" destId="{E493F706-B6BF-4219-A722-D50DDBB3BC35}" srcOrd="5" destOrd="0" presId="urn:microsoft.com/office/officeart/2005/8/layout/chevron2"/>
    <dgm:cxn modelId="{E72F0EB1-F4E3-465D-931C-D4C937ECD458}" type="presParOf" srcId="{E1FCA498-9092-465E-92CB-53294002771D}" destId="{97B581C2-7D4E-47F9-B3C7-A22B30405FFB}" srcOrd="6" destOrd="0" presId="urn:microsoft.com/office/officeart/2005/8/layout/chevron2"/>
    <dgm:cxn modelId="{7DA70C72-8360-43EC-A1E4-D9ED11E799F0}" type="presParOf" srcId="{97B581C2-7D4E-47F9-B3C7-A22B30405FFB}" destId="{32F0E168-248A-4E3C-BF36-244443B07231}" srcOrd="0" destOrd="0" presId="urn:microsoft.com/office/officeart/2005/8/layout/chevron2"/>
    <dgm:cxn modelId="{C781E353-CB16-4B2C-B6EB-DD5A57DC41DF}" type="presParOf" srcId="{97B581C2-7D4E-47F9-B3C7-A22B30405FFB}" destId="{D60568CA-D73E-4E94-9E69-F4C0F4D23B17}" srcOrd="1" destOrd="0" presId="urn:microsoft.com/office/officeart/2005/8/layout/chevron2"/>
    <dgm:cxn modelId="{207CD3B6-9018-4212-B689-4A3443BB051A}" type="presParOf" srcId="{E1FCA498-9092-465E-92CB-53294002771D}" destId="{095250F2-4B9D-471E-AD94-9B3DD446F06B}" srcOrd="7" destOrd="0" presId="urn:microsoft.com/office/officeart/2005/8/layout/chevron2"/>
    <dgm:cxn modelId="{5846EABB-D603-470A-A296-80BA51D4D23E}" type="presParOf" srcId="{E1FCA498-9092-465E-92CB-53294002771D}" destId="{ACD06EBB-22DE-46C1-A31E-D45B009FC318}" srcOrd="8" destOrd="0" presId="urn:microsoft.com/office/officeart/2005/8/layout/chevron2"/>
    <dgm:cxn modelId="{84444391-BAD8-49FB-BFAB-0BDE1767A8A5}" type="presParOf" srcId="{ACD06EBB-22DE-46C1-A31E-D45B009FC318}" destId="{B8C417EB-3C35-4A86-9D36-BE4DD3ACF305}" srcOrd="0" destOrd="0" presId="urn:microsoft.com/office/officeart/2005/8/layout/chevron2"/>
    <dgm:cxn modelId="{41F76E5B-6DB2-4CDC-AE9A-95039617B49B}" type="presParOf" srcId="{ACD06EBB-22DE-46C1-A31E-D45B009FC318}" destId="{93CF7655-9787-417F-9BA6-C489CA46362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C0949-2B37-474A-9E0F-2A0EE1F73224}">
      <dsp:nvSpPr>
        <dsp:cNvPr id="0" name=""/>
        <dsp:cNvSpPr/>
      </dsp:nvSpPr>
      <dsp:spPr>
        <a:xfrm rot="16200000">
          <a:off x="-771444" y="772405"/>
          <a:ext cx="4042610" cy="2497799"/>
        </a:xfrm>
        <a:prstGeom prst="flowChartManualOperation">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l" defTabSz="889000">
            <a:lnSpc>
              <a:spcPct val="90000"/>
            </a:lnSpc>
            <a:spcBef>
              <a:spcPct val="0"/>
            </a:spcBef>
            <a:spcAft>
              <a:spcPct val="35000"/>
            </a:spcAft>
          </a:pPr>
          <a:r>
            <a:rPr lang="en-US" altLang="es-PE" sz="2000" kern="1200" dirty="0" smtClean="0">
              <a:latin typeface="ITC Lubalin Graph Std Book" panose="02060502020205020404" pitchFamily="18" charset="0"/>
            </a:rPr>
            <a:t>Semi-Automatic Business Research Environment </a:t>
          </a:r>
          <a:endParaRPr lang="es-PE" sz="2000" kern="1200" dirty="0">
            <a:latin typeface="ITC Lubalin Graph Std Book" panose="02060502020205020404" pitchFamily="18" charset="0"/>
          </a:endParaRPr>
        </a:p>
      </dsp:txBody>
      <dsp:txXfrm rot="5400000">
        <a:off x="962" y="808521"/>
        <a:ext cx="2497799" cy="2425566"/>
      </dsp:txXfrm>
    </dsp:sp>
    <dsp:sp modelId="{7EA0AB7D-CF67-45AA-8FA3-DDE8E41B0D37}">
      <dsp:nvSpPr>
        <dsp:cNvPr id="0" name=""/>
        <dsp:cNvSpPr/>
      </dsp:nvSpPr>
      <dsp:spPr>
        <a:xfrm rot="16200000">
          <a:off x="1913689" y="772405"/>
          <a:ext cx="4042610" cy="2497799"/>
        </a:xfrm>
        <a:prstGeom prst="flowChartManualOperation">
          <a:avLst/>
        </a:prstGeom>
        <a:solidFill>
          <a:schemeClr val="accent1">
            <a:shade val="50000"/>
            <a:hueOff val="520350"/>
            <a:satOff val="-30057"/>
            <a:lumOff val="330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l" defTabSz="889000">
            <a:lnSpc>
              <a:spcPct val="90000"/>
            </a:lnSpc>
            <a:spcBef>
              <a:spcPct val="0"/>
            </a:spcBef>
            <a:spcAft>
              <a:spcPct val="35000"/>
            </a:spcAft>
          </a:pPr>
          <a:r>
            <a:rPr lang="en-US" altLang="es-PE" sz="2000" kern="1200" dirty="0" err="1" smtClean="0">
              <a:latin typeface="ITC Lubalin Graph Std Book" panose="02060502020205020404" pitchFamily="18" charset="0"/>
            </a:rPr>
            <a:t>Originalmente</a:t>
          </a:r>
          <a:r>
            <a:rPr lang="en-US" altLang="es-PE" sz="2000" kern="1200" dirty="0" smtClean="0">
              <a:latin typeface="ITC Lubalin Graph Std Book" panose="02060502020205020404" pitchFamily="18" charset="0"/>
            </a:rPr>
            <a:t> </a:t>
          </a:r>
          <a:r>
            <a:rPr lang="en-US" altLang="es-PE" sz="2000" kern="1200" dirty="0" err="1" smtClean="0">
              <a:latin typeface="ITC Lubalin Graph Std Book" panose="02060502020205020404" pitchFamily="18" charset="0"/>
            </a:rPr>
            <a:t>diseñado</a:t>
          </a:r>
          <a:r>
            <a:rPr lang="en-US" altLang="es-PE" sz="2000" kern="1200" dirty="0" smtClean="0">
              <a:latin typeface="ITC Lubalin Graph Std Book" panose="02060502020205020404" pitchFamily="18" charset="0"/>
            </a:rPr>
            <a:t> para American Airlines</a:t>
          </a:r>
          <a:endParaRPr lang="en-US" altLang="es-PE" sz="2000" kern="1200" dirty="0">
            <a:latin typeface="ITC Lubalin Graph Std Book" panose="02060502020205020404" pitchFamily="18" charset="0"/>
          </a:endParaRPr>
        </a:p>
      </dsp:txBody>
      <dsp:txXfrm rot="5400000">
        <a:off x="2686095" y="808521"/>
        <a:ext cx="2497799" cy="2425566"/>
      </dsp:txXfrm>
    </dsp:sp>
    <dsp:sp modelId="{DCFD91CF-AB20-41A9-BA46-B7FF38687983}">
      <dsp:nvSpPr>
        <dsp:cNvPr id="0" name=""/>
        <dsp:cNvSpPr/>
      </dsp:nvSpPr>
      <dsp:spPr>
        <a:xfrm rot="16200000">
          <a:off x="4598823" y="772405"/>
          <a:ext cx="4042610" cy="2497799"/>
        </a:xfrm>
        <a:prstGeom prst="flowChartManualOperation">
          <a:avLst/>
        </a:prstGeom>
        <a:solidFill>
          <a:schemeClr val="accent1">
            <a:shade val="50000"/>
            <a:hueOff val="520350"/>
            <a:satOff val="-30057"/>
            <a:lumOff val="330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l" defTabSz="889000">
            <a:lnSpc>
              <a:spcPct val="90000"/>
            </a:lnSpc>
            <a:spcBef>
              <a:spcPct val="0"/>
            </a:spcBef>
            <a:spcAft>
              <a:spcPct val="35000"/>
            </a:spcAft>
          </a:pPr>
          <a:r>
            <a:rPr lang="en-US" altLang="es-PE" sz="2000" kern="1200" smtClean="0">
              <a:latin typeface="ITC Lubalin Graph Std Book" panose="02060502020205020404" pitchFamily="18" charset="0"/>
            </a:rPr>
            <a:t>Computadores conectados por primera vez</a:t>
          </a:r>
          <a:endParaRPr lang="en-US" altLang="es-PE" sz="2000" kern="1200" dirty="0">
            <a:latin typeface="ITC Lubalin Graph Std Book" panose="02060502020205020404" pitchFamily="18" charset="0"/>
          </a:endParaRPr>
        </a:p>
      </dsp:txBody>
      <dsp:txXfrm rot="5400000">
        <a:off x="5371229" y="808521"/>
        <a:ext cx="2497799" cy="2425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5C235-5AF8-431F-B99F-EBF69B94CBFF}">
      <dsp:nvSpPr>
        <dsp:cNvPr id="0" name=""/>
        <dsp:cNvSpPr/>
      </dsp:nvSpPr>
      <dsp:spPr>
        <a:xfrm rot="10800000">
          <a:off x="2335820" y="3312"/>
          <a:ext cx="8107680" cy="1174640"/>
        </a:xfrm>
        <a:prstGeom prst="homePlat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984" tIns="60960" rIns="113792" bIns="60960" numCol="1" spcCol="1270" anchor="ctr" anchorCtr="0">
          <a:noAutofit/>
        </a:bodyPr>
        <a:lstStyle/>
        <a:p>
          <a:pPr lvl="0" algn="l" defTabSz="711200">
            <a:lnSpc>
              <a:spcPct val="90000"/>
            </a:lnSpc>
            <a:spcBef>
              <a:spcPct val="0"/>
            </a:spcBef>
            <a:spcAft>
              <a:spcPct val="35000"/>
            </a:spcAft>
          </a:pPr>
          <a:r>
            <a:rPr lang="en-US" altLang="es-PE" sz="1600" kern="1200" dirty="0" smtClean="0">
              <a:latin typeface="ITC Lubalin Graph Std Book" panose="02060502020205020404" pitchFamily="18" charset="0"/>
            </a:rPr>
            <a:t>Alex Müller (left) and Georg Bednorz were awarded a Nobel Prize in 1987 for their discovery of high-temperature superconductivity in a new class of materials. </a:t>
          </a:r>
          <a:endParaRPr lang="es-PE" sz="1600" kern="1200" dirty="0">
            <a:latin typeface="ITC Lubalin Graph Std Book" panose="02060502020205020404" pitchFamily="18" charset="0"/>
          </a:endParaRPr>
        </a:p>
      </dsp:txBody>
      <dsp:txXfrm rot="10800000">
        <a:off x="2629480" y="3312"/>
        <a:ext cx="7814020" cy="1174640"/>
      </dsp:txXfrm>
    </dsp:sp>
    <dsp:sp modelId="{ED08E842-C72B-44F0-AE04-1E07BE146F21}">
      <dsp:nvSpPr>
        <dsp:cNvPr id="0" name=""/>
        <dsp:cNvSpPr/>
      </dsp:nvSpPr>
      <dsp:spPr>
        <a:xfrm>
          <a:off x="1748499" y="3312"/>
          <a:ext cx="1174640" cy="11746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73A04-25AE-4410-BC42-FC5E3B345B7D}">
      <dsp:nvSpPr>
        <dsp:cNvPr id="0" name=""/>
        <dsp:cNvSpPr/>
      </dsp:nvSpPr>
      <dsp:spPr>
        <a:xfrm rot="10800000">
          <a:off x="2335820" y="1474430"/>
          <a:ext cx="8107680" cy="1174640"/>
        </a:xfrm>
        <a:prstGeom prst="homePlate">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984" tIns="60960" rIns="113792" bIns="60960" numCol="1" spcCol="1270" anchor="ctr" anchorCtr="0">
          <a:noAutofit/>
        </a:bodyPr>
        <a:lstStyle/>
        <a:p>
          <a:pPr lvl="0" algn="l" defTabSz="711200">
            <a:lnSpc>
              <a:spcPct val="90000"/>
            </a:lnSpc>
            <a:spcBef>
              <a:spcPct val="0"/>
            </a:spcBef>
            <a:spcAft>
              <a:spcPct val="35000"/>
            </a:spcAft>
          </a:pPr>
          <a:r>
            <a:rPr lang="en-US" altLang="es-PE" sz="1600" kern="1200" dirty="0" smtClean="0">
              <a:latin typeface="ITC Lubalin Graph Std Book" panose="02060502020205020404" pitchFamily="18" charset="0"/>
            </a:rPr>
            <a:t>Heinrich Rohrer (left) and </a:t>
          </a:r>
          <a:r>
            <a:rPr lang="en-US" altLang="es-PE" sz="1600" kern="1200" dirty="0" err="1" smtClean="0">
              <a:latin typeface="ITC Lubalin Graph Std Book" panose="02060502020205020404" pitchFamily="18" charset="0"/>
            </a:rPr>
            <a:t>Gerd</a:t>
          </a:r>
          <a:r>
            <a:rPr lang="en-US" altLang="es-PE" sz="1600" kern="1200" dirty="0" smtClean="0">
              <a:latin typeface="ITC Lubalin Graph Std Book" panose="02060502020205020404" pitchFamily="18" charset="0"/>
            </a:rPr>
            <a:t> Binnig received the Nobel Prize in Physics in 1986 for their invention of the scanning tunneling microscope. </a:t>
          </a:r>
          <a:endParaRPr lang="es-PE" sz="1600" kern="1200" dirty="0">
            <a:latin typeface="ITC Lubalin Graph Std Book" panose="02060502020205020404" pitchFamily="18" charset="0"/>
          </a:endParaRPr>
        </a:p>
      </dsp:txBody>
      <dsp:txXfrm rot="10800000">
        <a:off x="2629480" y="1474430"/>
        <a:ext cx="7814020" cy="1174640"/>
      </dsp:txXfrm>
    </dsp:sp>
    <dsp:sp modelId="{24671EFB-D294-4C86-8D45-A539B8CDE3F0}">
      <dsp:nvSpPr>
        <dsp:cNvPr id="0" name=""/>
        <dsp:cNvSpPr/>
      </dsp:nvSpPr>
      <dsp:spPr>
        <a:xfrm>
          <a:off x="1748499" y="1474430"/>
          <a:ext cx="1174640" cy="117464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7491EB-2139-4D28-B1F5-1324E4C8019E}">
      <dsp:nvSpPr>
        <dsp:cNvPr id="0" name=""/>
        <dsp:cNvSpPr/>
      </dsp:nvSpPr>
      <dsp:spPr>
        <a:xfrm rot="10800000">
          <a:off x="2335820" y="2945548"/>
          <a:ext cx="8107680" cy="1174640"/>
        </a:xfrm>
        <a:prstGeom prst="homePlate">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984" tIns="60960" rIns="113792" bIns="60960" numCol="1" spcCol="1270" anchor="ctr" anchorCtr="0">
          <a:noAutofit/>
        </a:bodyPr>
        <a:lstStyle/>
        <a:p>
          <a:pPr lvl="0" algn="l" defTabSz="711200">
            <a:lnSpc>
              <a:spcPct val="90000"/>
            </a:lnSpc>
            <a:spcBef>
              <a:spcPct val="0"/>
            </a:spcBef>
            <a:spcAft>
              <a:spcPct val="35000"/>
            </a:spcAft>
          </a:pPr>
          <a:r>
            <a:rPr lang="en-US" altLang="es-PE" sz="1600" kern="1200" dirty="0" smtClean="0">
              <a:latin typeface="ITC Lubalin Graph Std Book" panose="02060502020205020404" pitchFamily="18" charset="0"/>
            </a:rPr>
            <a:t>Leo Esaki was awarded a Nobel Prize in Physics in 1973 for his invention of the electron tunneling effect in semiconductors. </a:t>
          </a:r>
          <a:endParaRPr lang="es-PE" sz="1600" kern="1200" dirty="0">
            <a:latin typeface="ITC Lubalin Graph Std Book" panose="02060502020205020404" pitchFamily="18" charset="0"/>
          </a:endParaRPr>
        </a:p>
      </dsp:txBody>
      <dsp:txXfrm rot="10800000">
        <a:off x="2629480" y="2945548"/>
        <a:ext cx="7814020" cy="1174640"/>
      </dsp:txXfrm>
    </dsp:sp>
    <dsp:sp modelId="{52F051CC-B572-43F9-A684-822B24BCFABA}">
      <dsp:nvSpPr>
        <dsp:cNvPr id="0" name=""/>
        <dsp:cNvSpPr/>
      </dsp:nvSpPr>
      <dsp:spPr>
        <a:xfrm>
          <a:off x="1748499" y="2945548"/>
          <a:ext cx="1174640" cy="11746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7AFB-1B95-4650-BCE4-560524B98687}">
      <dsp:nvSpPr>
        <dsp:cNvPr id="0" name=""/>
        <dsp:cNvSpPr/>
      </dsp:nvSpPr>
      <dsp:spPr>
        <a:xfrm rot="5400000">
          <a:off x="-123930" y="124497"/>
          <a:ext cx="826201" cy="578341"/>
        </a:xfrm>
        <a:prstGeom prst="chevron">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altLang="es-PE" sz="1600" kern="1200" dirty="0" smtClean="0">
              <a:latin typeface="ITC Lubalin Graph Std Book" panose="02060502020205020404" pitchFamily="18" charset="0"/>
            </a:rPr>
            <a:t>1914</a:t>
          </a:r>
          <a:endParaRPr lang="es-PE" sz="1600" kern="1200" dirty="0">
            <a:latin typeface="ITC Lubalin Graph Std Book" panose="02060502020205020404" pitchFamily="18" charset="0"/>
          </a:endParaRPr>
        </a:p>
      </dsp:txBody>
      <dsp:txXfrm rot="-5400000">
        <a:off x="1" y="289738"/>
        <a:ext cx="578341" cy="247860"/>
      </dsp:txXfrm>
    </dsp:sp>
    <dsp:sp modelId="{2A53D89D-1E9B-4E98-8B6E-051F43A90ECD}">
      <dsp:nvSpPr>
        <dsp:cNvPr id="0" name=""/>
        <dsp:cNvSpPr/>
      </dsp:nvSpPr>
      <dsp:spPr>
        <a:xfrm rot="5400000">
          <a:off x="5135079" y="-4556170"/>
          <a:ext cx="537031" cy="9650506"/>
        </a:xfrm>
        <a:prstGeom prst="round2SameRect">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ES" altLang="es-PE" sz="1700" kern="1200" dirty="0" smtClean="0">
              <a:latin typeface="ITC Lubalin Graph Std Book" panose="02060502020205020404" pitchFamily="18" charset="0"/>
            </a:rPr>
            <a:t>76 Años antes de la aprobación de la Ley para personas discapacitadas, IBM contrata la primera persona con discapacidad</a:t>
          </a:r>
          <a:endParaRPr lang="es-PE" sz="1700" kern="1200" dirty="0">
            <a:latin typeface="ITC Lubalin Graph Std Book" panose="02060502020205020404" pitchFamily="18" charset="0"/>
          </a:endParaRPr>
        </a:p>
      </dsp:txBody>
      <dsp:txXfrm rot="-5400000">
        <a:off x="578342" y="26783"/>
        <a:ext cx="9624290" cy="484599"/>
      </dsp:txXfrm>
    </dsp:sp>
    <dsp:sp modelId="{C65EE67A-4ACB-4CE1-999A-D6402AED558C}">
      <dsp:nvSpPr>
        <dsp:cNvPr id="0" name=""/>
        <dsp:cNvSpPr/>
      </dsp:nvSpPr>
      <dsp:spPr>
        <a:xfrm rot="5400000">
          <a:off x="-123930" y="829334"/>
          <a:ext cx="826201" cy="578341"/>
        </a:xfrm>
        <a:prstGeom prst="chevron">
          <a:avLst/>
        </a:prstGeom>
        <a:solidFill>
          <a:schemeClr val="accent1">
            <a:alpha val="90000"/>
            <a:hueOff val="0"/>
            <a:satOff val="0"/>
            <a:lumOff val="0"/>
            <a:alphaOff val="-10000"/>
          </a:schemeClr>
        </a:solidFill>
        <a:ln w="12700" cap="flat" cmpd="sng" algn="ctr">
          <a:solidFill>
            <a:schemeClr val="accent1">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altLang="es-PE" sz="1600" kern="1200" dirty="0" smtClean="0">
              <a:latin typeface="ITC Lubalin Graph Std Book" panose="02060502020205020404" pitchFamily="18" charset="0"/>
            </a:rPr>
            <a:t>1934</a:t>
          </a:r>
          <a:endParaRPr lang="es-ES" altLang="es-PE" sz="1600" kern="1200" dirty="0">
            <a:latin typeface="ITC Lubalin Graph Std Book" panose="02060502020205020404" pitchFamily="18" charset="0"/>
          </a:endParaRPr>
        </a:p>
      </dsp:txBody>
      <dsp:txXfrm rot="-5400000">
        <a:off x="1" y="994575"/>
        <a:ext cx="578341" cy="247860"/>
      </dsp:txXfrm>
    </dsp:sp>
    <dsp:sp modelId="{30E886EB-D82E-4D3D-A291-F366AB679FA4}">
      <dsp:nvSpPr>
        <dsp:cNvPr id="0" name=""/>
        <dsp:cNvSpPr/>
      </dsp:nvSpPr>
      <dsp:spPr>
        <a:xfrm rot="5400000">
          <a:off x="5135079" y="-3851333"/>
          <a:ext cx="537031" cy="9650506"/>
        </a:xfrm>
        <a:prstGeom prst="round2SameRect">
          <a:avLst/>
        </a:prstGeom>
        <a:solidFill>
          <a:schemeClr val="lt1">
            <a:alpha val="90000"/>
            <a:hueOff val="0"/>
            <a:satOff val="0"/>
            <a:lumOff val="0"/>
            <a:alphaOff val="0"/>
          </a:schemeClr>
        </a:solidFill>
        <a:ln w="12700" cap="flat" cmpd="sng" algn="ctr">
          <a:solidFill>
            <a:schemeClr val="accent1">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ES" altLang="es-PE" sz="1700" kern="1200" dirty="0" smtClean="0">
              <a:latin typeface="ITC Lubalin Graph Std Book" panose="02060502020205020404" pitchFamily="18" charset="0"/>
            </a:rPr>
            <a:t>Concreta el seguro de vida colectivo, ese año era aún la época de depresión en USA</a:t>
          </a:r>
          <a:endParaRPr lang="es-ES" altLang="es-PE" sz="1700" kern="1200" dirty="0">
            <a:latin typeface="ITC Lubalin Graph Std Book" panose="02060502020205020404" pitchFamily="18" charset="0"/>
          </a:endParaRPr>
        </a:p>
      </dsp:txBody>
      <dsp:txXfrm rot="-5400000">
        <a:off x="578342" y="731620"/>
        <a:ext cx="9624290" cy="484599"/>
      </dsp:txXfrm>
    </dsp:sp>
    <dsp:sp modelId="{1954B5E2-4D05-46C0-BC73-8C5604FEB54D}">
      <dsp:nvSpPr>
        <dsp:cNvPr id="0" name=""/>
        <dsp:cNvSpPr/>
      </dsp:nvSpPr>
      <dsp:spPr>
        <a:xfrm rot="5400000">
          <a:off x="-123930" y="1534170"/>
          <a:ext cx="826201" cy="578341"/>
        </a:xfrm>
        <a:prstGeom prst="chevron">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altLang="es-PE" sz="1600" kern="1200" dirty="0" smtClean="0">
              <a:latin typeface="ITC Lubalin Graph Std Book" panose="02060502020205020404" pitchFamily="18" charset="0"/>
            </a:rPr>
            <a:t>1935</a:t>
          </a:r>
          <a:endParaRPr lang="es-ES" altLang="es-PE" sz="1600" kern="1200" dirty="0">
            <a:latin typeface="ITC Lubalin Graph Std Book" panose="02060502020205020404" pitchFamily="18" charset="0"/>
          </a:endParaRPr>
        </a:p>
      </dsp:txBody>
      <dsp:txXfrm rot="-5400000">
        <a:off x="1" y="1699411"/>
        <a:ext cx="578341" cy="247860"/>
      </dsp:txXfrm>
    </dsp:sp>
    <dsp:sp modelId="{1C45392B-D577-4E24-BFBF-46027481D81C}">
      <dsp:nvSpPr>
        <dsp:cNvPr id="0" name=""/>
        <dsp:cNvSpPr/>
      </dsp:nvSpPr>
      <dsp:spPr>
        <a:xfrm rot="5400000">
          <a:off x="5135079" y="-3146497"/>
          <a:ext cx="537031" cy="9650506"/>
        </a:xfrm>
        <a:prstGeom prst="round2SameRect">
          <a:avLst/>
        </a:prstGeom>
        <a:solidFill>
          <a:schemeClr val="lt1">
            <a:alpha val="90000"/>
            <a:hueOff val="0"/>
            <a:satOff val="0"/>
            <a:lumOff val="0"/>
            <a:alphaOff val="0"/>
          </a:schemeClr>
        </a:solidFill>
        <a:ln w="1270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ES" altLang="es-PE" sz="1700" kern="1200" dirty="0" smtClean="0">
              <a:latin typeface="ITC Lubalin Graph Std Book" panose="02060502020205020404" pitchFamily="18" charset="0"/>
            </a:rPr>
            <a:t>Se inaugura la capacitación profesional para mujeres a través de una escuela de  IBM</a:t>
          </a:r>
          <a:endParaRPr lang="es-ES" altLang="es-PE" sz="1700" kern="1200" dirty="0">
            <a:latin typeface="ITC Lubalin Graph Std Book" panose="02060502020205020404" pitchFamily="18" charset="0"/>
          </a:endParaRPr>
        </a:p>
      </dsp:txBody>
      <dsp:txXfrm rot="-5400000">
        <a:off x="578342" y="1436456"/>
        <a:ext cx="9624290" cy="484599"/>
      </dsp:txXfrm>
    </dsp:sp>
    <dsp:sp modelId="{32F0E168-248A-4E3C-BF36-244443B07231}">
      <dsp:nvSpPr>
        <dsp:cNvPr id="0" name=""/>
        <dsp:cNvSpPr/>
      </dsp:nvSpPr>
      <dsp:spPr>
        <a:xfrm rot="5400000">
          <a:off x="-123930" y="2239007"/>
          <a:ext cx="826201" cy="578341"/>
        </a:xfrm>
        <a:prstGeom prst="chevron">
          <a:avLst/>
        </a:prstGeom>
        <a:solidFill>
          <a:schemeClr val="accent1">
            <a:alpha val="90000"/>
            <a:hueOff val="0"/>
            <a:satOff val="0"/>
            <a:lumOff val="0"/>
            <a:alphaOff val="-30000"/>
          </a:schemeClr>
        </a:solidFill>
        <a:ln w="12700" cap="flat" cmpd="sng" algn="ctr">
          <a:solidFill>
            <a:schemeClr val="accent1">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altLang="es-PE" sz="1600" kern="1200" dirty="0" smtClean="0">
              <a:latin typeface="ITC Lubalin Graph Std Book" panose="02060502020205020404" pitchFamily="18" charset="0"/>
            </a:rPr>
            <a:t>1942</a:t>
          </a:r>
          <a:endParaRPr lang="es-ES" altLang="es-PE" sz="1600" kern="1200" dirty="0">
            <a:latin typeface="ITC Lubalin Graph Std Book" panose="02060502020205020404" pitchFamily="18" charset="0"/>
          </a:endParaRPr>
        </a:p>
      </dsp:txBody>
      <dsp:txXfrm rot="-5400000">
        <a:off x="1" y="2404248"/>
        <a:ext cx="578341" cy="247860"/>
      </dsp:txXfrm>
    </dsp:sp>
    <dsp:sp modelId="{D60568CA-D73E-4E94-9E69-F4C0F4D23B17}">
      <dsp:nvSpPr>
        <dsp:cNvPr id="0" name=""/>
        <dsp:cNvSpPr/>
      </dsp:nvSpPr>
      <dsp:spPr>
        <a:xfrm rot="5400000">
          <a:off x="5135079" y="-2441660"/>
          <a:ext cx="537031" cy="9650506"/>
        </a:xfrm>
        <a:prstGeom prst="round2SameRect">
          <a:avLst/>
        </a:prstGeom>
        <a:solidFill>
          <a:schemeClr val="lt1">
            <a:alpha val="90000"/>
            <a:hueOff val="0"/>
            <a:satOff val="0"/>
            <a:lumOff val="0"/>
            <a:alphaOff val="0"/>
          </a:schemeClr>
        </a:solidFill>
        <a:ln w="12700" cap="flat" cmpd="sng" algn="ctr">
          <a:solidFill>
            <a:schemeClr val="accent1">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ES" altLang="es-PE" sz="1700" kern="1200" smtClean="0">
              <a:latin typeface="ITC Lubalin Graph Std Book" panose="02060502020205020404" pitchFamily="18" charset="0"/>
            </a:rPr>
            <a:t>Se </a:t>
          </a:r>
          <a:r>
            <a:rPr lang="es-ES" altLang="es-PE" sz="1700" kern="1200" dirty="0" smtClean="0">
              <a:latin typeface="ITC Lubalin Graph Std Book" panose="02060502020205020404" pitchFamily="18" charset="0"/>
            </a:rPr>
            <a:t>inaugura el programa de entrenamiento para discapacitados</a:t>
          </a:r>
          <a:endParaRPr lang="es-ES" altLang="es-PE" sz="1700" kern="1200" dirty="0">
            <a:latin typeface="ITC Lubalin Graph Std Book" panose="02060502020205020404" pitchFamily="18" charset="0"/>
          </a:endParaRPr>
        </a:p>
      </dsp:txBody>
      <dsp:txXfrm rot="-5400000">
        <a:off x="578342" y="2141293"/>
        <a:ext cx="9624290" cy="484599"/>
      </dsp:txXfrm>
    </dsp:sp>
    <dsp:sp modelId="{B8C417EB-3C35-4A86-9D36-BE4DD3ACF305}">
      <dsp:nvSpPr>
        <dsp:cNvPr id="0" name=""/>
        <dsp:cNvSpPr/>
      </dsp:nvSpPr>
      <dsp:spPr>
        <a:xfrm rot="5400000">
          <a:off x="-123930" y="2943844"/>
          <a:ext cx="826201" cy="578341"/>
        </a:xfrm>
        <a:prstGeom prst="chevron">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altLang="es-PE" sz="1600" kern="1200" dirty="0" smtClean="0">
              <a:latin typeface="ITC Lubalin Graph Std Book" panose="02060502020205020404" pitchFamily="18" charset="0"/>
            </a:rPr>
            <a:t>1946</a:t>
          </a:r>
          <a:endParaRPr lang="en-US" altLang="es-PE" sz="1600" kern="1200" dirty="0">
            <a:latin typeface="ITC Lubalin Graph Std Book" panose="02060502020205020404" pitchFamily="18" charset="0"/>
          </a:endParaRPr>
        </a:p>
      </dsp:txBody>
      <dsp:txXfrm rot="-5400000">
        <a:off x="1" y="3109085"/>
        <a:ext cx="578341" cy="247860"/>
      </dsp:txXfrm>
    </dsp:sp>
    <dsp:sp modelId="{93CF7655-9787-417F-9BA6-C489CA463629}">
      <dsp:nvSpPr>
        <dsp:cNvPr id="0" name=""/>
        <dsp:cNvSpPr/>
      </dsp:nvSpPr>
      <dsp:spPr>
        <a:xfrm rot="5400000">
          <a:off x="5135079" y="-1736823"/>
          <a:ext cx="537031" cy="9650506"/>
        </a:xfrm>
        <a:prstGeom prst="round2SameRect">
          <a:avLst/>
        </a:prstGeom>
        <a:solidFill>
          <a:schemeClr val="lt1">
            <a:alpha val="90000"/>
            <a:hueOff val="0"/>
            <a:satOff val="0"/>
            <a:lumOff val="0"/>
            <a:alphaOff val="0"/>
          </a:schemeClr>
        </a:solidFill>
        <a:ln w="127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ES" altLang="es-PE" sz="1700" kern="1200" smtClean="0">
              <a:latin typeface="ITC Lubalin Graph Std Book" panose="02060502020205020404" pitchFamily="18" charset="0"/>
            </a:rPr>
            <a:t>IBM </a:t>
          </a:r>
          <a:r>
            <a:rPr lang="es-ES" altLang="es-PE" sz="1700" kern="1200" dirty="0" smtClean="0">
              <a:latin typeface="ITC Lubalin Graph Std Book" panose="02060502020205020404" pitchFamily="18" charset="0"/>
            </a:rPr>
            <a:t>contrata el  primer empleado Afroamericano como vendedor</a:t>
          </a:r>
          <a:endParaRPr lang="en-US" altLang="es-PE" sz="1700" kern="1200" dirty="0">
            <a:latin typeface="ITC Lubalin Graph Std Book" panose="02060502020205020404" pitchFamily="18" charset="0"/>
          </a:endParaRPr>
        </a:p>
      </dsp:txBody>
      <dsp:txXfrm rot="-5400000">
        <a:off x="578342" y="2846130"/>
        <a:ext cx="9624290" cy="48459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FE821-6FF0-4E26-BD62-260E85B5F94F}" type="datetimeFigureOut">
              <a:rPr lang="es-PE" smtClean="0"/>
              <a:t>19/11/2014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DDD58-D2D9-4CEE-AE61-A96EA0AD7441}" type="slidenum">
              <a:rPr lang="es-PE" smtClean="0"/>
              <a:t>‹#›</a:t>
            </a:fld>
            <a:endParaRPr lang="es-PE"/>
          </a:p>
        </p:txBody>
      </p:sp>
    </p:spTree>
    <p:extLst>
      <p:ext uri="{BB962C8B-B14F-4D97-AF65-F5344CB8AC3E}">
        <p14:creationId xmlns:p14="http://schemas.microsoft.com/office/powerpoint/2010/main" val="249805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s.wikipedia.org/wiki/1952"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es.wikipedia.org/w/index.php?title=Thomas_J._Watson,_Jr.&amp;action=edit&amp;redlink=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s.wikipedia.org/w/index.php?title=C.R.Smith&amp;action=edit&amp;redlink=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2</a:t>
            </a:fld>
            <a:endParaRPr lang="es-PE"/>
          </a:p>
        </p:txBody>
      </p:sp>
    </p:spTree>
    <p:extLst>
      <p:ext uri="{BB962C8B-B14F-4D97-AF65-F5344CB8AC3E}">
        <p14:creationId xmlns:p14="http://schemas.microsoft.com/office/powerpoint/2010/main" val="3408204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http://www-03.ibm.com/press/us/en/pressrelease/41926.wss</a:t>
            </a:r>
          </a:p>
          <a:p>
            <a:endParaRPr lang="es-PE" dirty="0" smtClean="0"/>
          </a:p>
          <a:p>
            <a:r>
              <a:rPr lang="es-PE" dirty="0" smtClean="0"/>
              <a:t>Cloud </a:t>
            </a:r>
            <a:r>
              <a:rPr lang="es-PE" dirty="0" err="1" smtClean="0"/>
              <a:t>Foundry</a:t>
            </a:r>
            <a:endParaRPr lang="es-PE" dirty="0" smtClean="0"/>
          </a:p>
          <a:p>
            <a:r>
              <a:rPr lang="es-PE" dirty="0" smtClean="0"/>
              <a:t>http://www-03.ibm.com/press/us/en/pressrelease/41569.wss</a:t>
            </a:r>
            <a:endParaRPr lang="es-PE" dirty="0"/>
          </a:p>
        </p:txBody>
      </p:sp>
      <p:sp>
        <p:nvSpPr>
          <p:cNvPr id="4" name="Marcador de número de diapositiva 3"/>
          <p:cNvSpPr>
            <a:spLocks noGrp="1"/>
          </p:cNvSpPr>
          <p:nvPr>
            <p:ph type="sldNum" sz="quarter" idx="10"/>
          </p:nvPr>
        </p:nvSpPr>
        <p:spPr/>
        <p:txBody>
          <a:bodyPr/>
          <a:lstStyle/>
          <a:p>
            <a:fld id="{A55C1CC8-63C0-4760-B444-F0DBE03E2ABC}" type="slidenum">
              <a:rPr lang="es-PE" smtClean="0"/>
              <a:t>19</a:t>
            </a:fld>
            <a:endParaRPr lang="es-PE"/>
          </a:p>
        </p:txBody>
      </p:sp>
    </p:spTree>
    <p:extLst>
      <p:ext uri="{BB962C8B-B14F-4D97-AF65-F5344CB8AC3E}">
        <p14:creationId xmlns:p14="http://schemas.microsoft.com/office/powerpoint/2010/main" val="7672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http://www-03.ibm.com/press/us/en/pressrelease/41926.wss</a:t>
            </a:r>
          </a:p>
          <a:p>
            <a:endParaRPr lang="es-PE" dirty="0" smtClean="0"/>
          </a:p>
          <a:p>
            <a:r>
              <a:rPr lang="es-PE" dirty="0" smtClean="0"/>
              <a:t>Cloud </a:t>
            </a:r>
            <a:r>
              <a:rPr lang="es-PE" dirty="0" err="1" smtClean="0"/>
              <a:t>Foundry</a:t>
            </a:r>
            <a:endParaRPr lang="es-PE" dirty="0" smtClean="0"/>
          </a:p>
          <a:p>
            <a:r>
              <a:rPr lang="es-PE" dirty="0" smtClean="0"/>
              <a:t>http://www-03.ibm.com/press/us/en/pressrelease/41569.wss</a:t>
            </a:r>
            <a:endParaRPr lang="es-PE" dirty="0"/>
          </a:p>
        </p:txBody>
      </p:sp>
      <p:sp>
        <p:nvSpPr>
          <p:cNvPr id="4" name="Marcador de número de diapositiva 3"/>
          <p:cNvSpPr>
            <a:spLocks noGrp="1"/>
          </p:cNvSpPr>
          <p:nvPr>
            <p:ph type="sldNum" sz="quarter" idx="10"/>
          </p:nvPr>
        </p:nvSpPr>
        <p:spPr/>
        <p:txBody>
          <a:bodyPr/>
          <a:lstStyle/>
          <a:p>
            <a:fld id="{A55C1CC8-63C0-4760-B444-F0DBE03E2ABC}" type="slidenum">
              <a:rPr lang="es-PE" smtClean="0"/>
              <a:t>20</a:t>
            </a:fld>
            <a:endParaRPr lang="es-PE"/>
          </a:p>
        </p:txBody>
      </p:sp>
    </p:spTree>
    <p:extLst>
      <p:ext uri="{BB962C8B-B14F-4D97-AF65-F5344CB8AC3E}">
        <p14:creationId xmlns:p14="http://schemas.microsoft.com/office/powerpoint/2010/main" val="398678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dirty="0" smtClean="0"/>
              <a:t>IBM fue pionera</a:t>
            </a:r>
            <a:r>
              <a:rPr lang="es-PE" baseline="0" dirty="0" smtClean="0"/>
              <a:t> en acciones internas con foco en las personas que laboraban en nuestra empresa.</a:t>
            </a:r>
          </a:p>
          <a:p>
            <a:r>
              <a:rPr lang="es-PE" baseline="0" dirty="0" smtClean="0"/>
              <a:t>Por </a:t>
            </a:r>
            <a:r>
              <a:rPr lang="es-PE" baseline="0" dirty="0" err="1" smtClean="0"/>
              <a:t>ejm</a:t>
            </a:r>
            <a:r>
              <a:rPr lang="es-PE" baseline="0" dirty="0" smtClean="0"/>
              <a:t>, en plena depresión en USA a raíz de la caída de la bolsa en 1929, mientras otras empresas reducían personal, IBM se preocupó en concretar un seguro de vida colectivo.</a:t>
            </a:r>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22</a:t>
            </a:fld>
            <a:endParaRPr lang="es-PE"/>
          </a:p>
        </p:txBody>
      </p:sp>
    </p:spTree>
    <p:extLst>
      <p:ext uri="{BB962C8B-B14F-4D97-AF65-F5344CB8AC3E}">
        <p14:creationId xmlns:p14="http://schemas.microsoft.com/office/powerpoint/2010/main" val="157381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a:t>
            </a:r>
            <a:r>
              <a:rPr lang="es-ES" dirty="0" smtClean="0">
                <a:hlinkClick r:id="rId3" tooltip="1952"/>
              </a:rPr>
              <a:t>1952</a:t>
            </a:r>
            <a:r>
              <a:rPr lang="es-ES" dirty="0" smtClean="0"/>
              <a:t>, </a:t>
            </a:r>
            <a:r>
              <a:rPr lang="es-ES" dirty="0" smtClean="0">
                <a:hlinkClick r:id="rId4" tooltip="Thomas J. Watson, Jr. (aún no redactado)"/>
              </a:rPr>
              <a:t>Thomas J. Watson, Jr.</a:t>
            </a:r>
            <a:r>
              <a:rPr lang="es-ES" dirty="0" smtClean="0"/>
              <a:t> se convirtió en el presidente de la empresa, terminando casi 40 años de liderazgo de su padre</a:t>
            </a:r>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33</a:t>
            </a:fld>
            <a:endParaRPr lang="es-PE"/>
          </a:p>
        </p:txBody>
      </p:sp>
    </p:spTree>
    <p:extLst>
      <p:ext uri="{BB962C8B-B14F-4D97-AF65-F5344CB8AC3E}">
        <p14:creationId xmlns:p14="http://schemas.microsoft.com/office/powerpoint/2010/main" val="151413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PE" dirty="0" smtClean="0"/>
              <a:t>Mencionar por </a:t>
            </a:r>
            <a:r>
              <a:rPr lang="es-PE" dirty="0" err="1" smtClean="0"/>
              <a:t>ejm</a:t>
            </a:r>
            <a:r>
              <a:rPr lang="es-PE" dirty="0" smtClean="0"/>
              <a:t> que el WhatsApp corre</a:t>
            </a:r>
            <a:r>
              <a:rPr lang="es-PE" baseline="0" dirty="0" smtClean="0"/>
              <a:t> sobre un servidor POWER IBM</a:t>
            </a:r>
          </a:p>
          <a:p>
            <a:pPr marL="171450" indent="-171450">
              <a:buFontTx/>
              <a:buChar char="-"/>
            </a:pPr>
            <a:r>
              <a:rPr lang="es-PE" baseline="0" dirty="0" smtClean="0"/>
              <a:t>La idea es entender que en base a la tecnología de </a:t>
            </a:r>
            <a:r>
              <a:rPr lang="es-PE" baseline="0" dirty="0" err="1" smtClean="0"/>
              <a:t>Analytics</a:t>
            </a:r>
            <a:r>
              <a:rPr lang="es-PE" baseline="0" dirty="0" smtClean="0"/>
              <a:t>, podemos revisar y medir en tiempo real los comentarios, preferencias del público sobre acontecimientos recientes </a:t>
            </a:r>
          </a:p>
          <a:p>
            <a:pPr marL="628650" lvl="1" indent="-171450">
              <a:buFontTx/>
              <a:buChar char="-"/>
            </a:pPr>
            <a:r>
              <a:rPr lang="es-PE" baseline="0" dirty="0" smtClean="0"/>
              <a:t>Como </a:t>
            </a:r>
            <a:r>
              <a:rPr lang="es-PE" baseline="0" dirty="0" err="1" smtClean="0"/>
              <a:t>ejm</a:t>
            </a:r>
            <a:r>
              <a:rPr lang="es-PE" baseline="0" dirty="0" smtClean="0"/>
              <a:t>, de la actualidad el caso de usar el análisis de las opiniones sobre “La moradita de Inca </a:t>
            </a:r>
            <a:r>
              <a:rPr lang="es-PE" baseline="0" dirty="0" err="1" smtClean="0"/>
              <a:t>Kola</a:t>
            </a:r>
            <a:r>
              <a:rPr lang="es-PE" baseline="0" dirty="0" smtClean="0"/>
              <a:t>” a través de los comentarios de las redes sociales</a:t>
            </a:r>
          </a:p>
          <a:p>
            <a:pPr marL="171450" indent="-171450">
              <a:buFontTx/>
              <a:buChar char="-"/>
            </a:pPr>
            <a:endParaRPr lang="en-US" dirty="0" smtClean="0"/>
          </a:p>
          <a:p>
            <a:r>
              <a:rPr lang="en-US" dirty="0" err="1" smtClean="0"/>
              <a:t>Resumen</a:t>
            </a:r>
            <a:r>
              <a:rPr lang="en-US" dirty="0" smtClean="0"/>
              <a:t> (Method and system for extracting opinions from text documents)</a:t>
            </a:r>
          </a:p>
          <a:p>
            <a:r>
              <a:rPr lang="en-US" dirty="0" smtClean="0"/>
              <a:t>A method and system for extracting opinions about a subject of interest from a text document in which each sentence is analyzed individually to identify the opinions. The most relevant feature terms related to the subject are extracted from the document based on their relevancy scores. Candidate feature terms are definite noun phrases at the beginning of the sentences. For each sentence that refers to the subject or a feature term, the invention determines whether the sentence includes an opinion polarity about the subject or the feature term. The opinion polarity is detected by identifying opinion terms in the sentence using an opinion dictionary or an opinion rule base, parsing the sentence with an English parser to identify grammatical components in the sentence and their relationships, and finding a matching entry in the dictionary or the rule base.</a:t>
            </a:r>
          </a:p>
          <a:p>
            <a:pPr marL="171450" indent="-171450">
              <a:buFontTx/>
              <a:buChar char="-"/>
            </a:pPr>
            <a:endParaRPr lang="en-US" dirty="0" smtClean="0"/>
          </a:p>
          <a:p>
            <a:pPr marL="171450" indent="-171450">
              <a:buFontTx/>
              <a:buChar char="-"/>
            </a:pPr>
            <a:endParaRPr lang="en-US" dirty="0" smtClean="0"/>
          </a:p>
          <a:p>
            <a:pPr marL="171450" indent="-171450">
              <a:buFontTx/>
              <a:buChar char="-"/>
            </a:pPr>
            <a:r>
              <a:rPr lang="es-PE" b="1" dirty="0" smtClean="0"/>
              <a:t>IBM Brasil está utilizando su experiencia en inteligencia cognitiva para proporcionar análisis de sentimiento de las publicaciones en redes sociales durante el evento deportivo más grande del mundo, la Copa Brasil 2014.</a:t>
            </a:r>
            <a:r>
              <a:rPr lang="es-PE" dirty="0" smtClean="0"/>
              <a:t> La tecnología, desarrollada por el Laboratorio de IBM Brasil en 2013, ya se implementó en otros sectores, como servicios financieros, marketing y entretenimiento. Su objetivo es ayudar a las compañías a extraer conocimientos valiosos de la avalancha de información generada en las redes sociales. </a:t>
            </a:r>
            <a:br>
              <a:rPr lang="es-PE" dirty="0" smtClean="0"/>
            </a:br>
            <a:r>
              <a:rPr lang="es-PE" dirty="0" smtClean="0"/>
              <a:t/>
            </a:r>
            <a:br>
              <a:rPr lang="es-PE" dirty="0" smtClean="0"/>
            </a:br>
            <a:r>
              <a:rPr lang="es-PE" dirty="0" smtClean="0"/>
              <a:t>Combinando análisis de datos con tecnologías de procesamiento de lenguaje, IBM puede crear percepciones instantáneas sobre la opinión pública. </a:t>
            </a:r>
            <a:r>
              <a:rPr lang="es-PE" b="1" dirty="0" smtClean="0"/>
              <a:t>Con estos conocimientos en mano, las empresas pueden comprender el sentimiento del público sobre su marca, producto o servicio, lo cual les permite mejorarlos o incluso desarrollar nuevos, de acuerdo con el deseo de los consumidores.</a:t>
            </a:r>
            <a:r>
              <a:rPr lang="es-PE" dirty="0" smtClean="0"/>
              <a:t> Este análisis también puede direccionar de manera más definida una campaña de marketing, por ejemplo, e incluso mostrar la necesidad de un nuevo posicionamiento por parte de la organización. </a:t>
            </a:r>
            <a:br>
              <a:rPr lang="es-PE" dirty="0" smtClean="0"/>
            </a:br>
            <a:r>
              <a:rPr lang="es-PE" dirty="0" smtClean="0"/>
              <a:t/>
            </a:r>
            <a:br>
              <a:rPr lang="es-PE" dirty="0" smtClean="0"/>
            </a:br>
            <a:r>
              <a:rPr lang="es-PE" dirty="0" smtClean="0"/>
              <a:t>En el caso del evento deportivo, se están analizando todos los </a:t>
            </a:r>
            <a:r>
              <a:rPr lang="es-PE" dirty="0" err="1" smtClean="0"/>
              <a:t>posts</a:t>
            </a:r>
            <a:r>
              <a:rPr lang="es-PE" dirty="0" smtClean="0"/>
              <a:t> en redes sociales escritos en portugués (dentro y fuera de Brasil), para determinar qué sentimiento –positivo, neutro o negativo—se asocia a cada jugador, técnico y situación inusitada que ocurre antes, durante o después de los partidos. A partir de estos datos, se generan estadísticas y gráficos que ilustran los comentarios sobre los temas más debatidos en la red. I</a:t>
            </a:r>
            <a:r>
              <a:rPr lang="es-PE" b="1" dirty="0" smtClean="0"/>
              <a:t>BM espera analizar 50 millones de publicaciones durante los 64 partidos de la Copa del Mundo. Parte de los datos de ese análisis está disponible en la sección “termómetro social”, de la aplicación de segunda pantalla de TV Globo, disponible en IOS y </a:t>
            </a:r>
            <a:r>
              <a:rPr lang="es-PE" b="1" dirty="0" err="1" smtClean="0"/>
              <a:t>Android</a:t>
            </a:r>
            <a:r>
              <a:rPr lang="es-PE" b="1" dirty="0" smtClean="0"/>
              <a:t>.</a:t>
            </a:r>
            <a:r>
              <a:rPr lang="es-PE" dirty="0" smtClean="0"/>
              <a:t> </a:t>
            </a:r>
            <a:br>
              <a:rPr lang="es-PE" dirty="0" smtClean="0"/>
            </a:br>
            <a:r>
              <a:rPr lang="es-PE" dirty="0" smtClean="0"/>
              <a:t/>
            </a:r>
            <a:br>
              <a:rPr lang="es-PE" dirty="0" smtClean="0"/>
            </a:br>
            <a:r>
              <a:rPr lang="es-PE" dirty="0" smtClean="0"/>
              <a:t>“La explosión de datos en las redes sociales se ha convertido en una verdadera mina de oro para las empresas. Los consumidores son formadores de opinión cada vez más influyentes, comparten sus experiencias y pensamientos sobre situaciones, productos y servicios públicamente con millares de personas en las redes. Para explotar estos valiosos datos, utilizamos nuestra especialización en computación cognitiva para ayudar a las empresas a analizar las preferencias de sus clientes, las tendencias y el reconocimiento de sus marcas en el mercado,” explica Claudio </a:t>
            </a:r>
            <a:r>
              <a:rPr lang="es-PE" dirty="0" err="1" smtClean="0"/>
              <a:t>Pinhanez</a:t>
            </a:r>
            <a:r>
              <a:rPr lang="es-PE" dirty="0" smtClean="0"/>
              <a:t>, Gerente de Análisis de Datos Sociales del Laboratorio de Investigación de IBM Brasil.</a:t>
            </a:r>
          </a:p>
          <a:p>
            <a:pPr marL="171450" indent="-171450">
              <a:buFontTx/>
              <a:buChar char="-"/>
            </a:pPr>
            <a:r>
              <a:rPr lang="es-PE" b="1" dirty="0" smtClean="0"/>
              <a:t>Cómo funciona la tecnología</a:t>
            </a:r>
            <a:r>
              <a:rPr lang="es-PE" dirty="0" smtClean="0"/>
              <a:t> </a:t>
            </a:r>
            <a:br>
              <a:rPr lang="es-PE" dirty="0" smtClean="0"/>
            </a:br>
            <a:r>
              <a:rPr lang="es-PE" dirty="0" smtClean="0"/>
              <a:t/>
            </a:r>
            <a:br>
              <a:rPr lang="es-PE" dirty="0" smtClean="0"/>
            </a:br>
            <a:r>
              <a:rPr lang="es-PE" dirty="0" smtClean="0"/>
              <a:t>El equipo del laboratorio de investigación de IBM creó algoritmos para identificar, filtrar y analizar todos los comentarios en portugués de publicaciones que se refieran a los temas definidos por la empresa. Por medio de la inteligencia cognitiva, es posible enseñar al sistema a analizar palabras clave de diverso tipo, utilizadas por determinados grupos de personas, y obtener patrones de comportamiento sobre cómo son empleadas. </a:t>
            </a:r>
            <a:r>
              <a:rPr lang="es-PE" b="1" dirty="0" smtClean="0"/>
              <a:t>“Conseguimos identificar y analizar incluso giros lingüísticos y expresiones informales que se usan mucho en el mundo digital de hoy,” explica Claudio </a:t>
            </a:r>
            <a:r>
              <a:rPr lang="es-PE" b="1" dirty="0" err="1" smtClean="0"/>
              <a:t>Pinhanez</a:t>
            </a:r>
            <a:r>
              <a:rPr lang="es-PE" b="1" dirty="0" smtClean="0"/>
              <a:t>.</a:t>
            </a:r>
            <a:r>
              <a:rPr lang="es-PE" dirty="0" smtClean="0"/>
              <a:t/>
            </a:r>
            <a:br>
              <a:rPr lang="es-PE" dirty="0" smtClean="0"/>
            </a:br>
            <a:r>
              <a:rPr lang="es-PE" dirty="0" smtClean="0"/>
              <a:t/>
            </a:r>
            <a:br>
              <a:rPr lang="es-PE" dirty="0" smtClean="0"/>
            </a:br>
            <a:r>
              <a:rPr lang="es-PE" dirty="0" smtClean="0"/>
              <a:t>La tecnología de IBM está hospedada en la nube de </a:t>
            </a:r>
            <a:r>
              <a:rPr lang="es-PE" dirty="0" err="1" smtClean="0"/>
              <a:t>SoftLayer</a:t>
            </a:r>
            <a:r>
              <a:rPr lang="es-PE" dirty="0" smtClean="0"/>
              <a:t>. Además de compartir la plataforma de cómputo con otras aplicaciones, lo cual permite disminuir costos, </a:t>
            </a:r>
            <a:r>
              <a:rPr lang="es-PE" dirty="0" err="1" smtClean="0"/>
              <a:t>SoftLayer</a:t>
            </a:r>
            <a:r>
              <a:rPr lang="es-PE" dirty="0" smtClean="0"/>
              <a:t> ofrece una flexibilidad que permite asignar fácilmente potencia de cómputo al procesamiento de información según el volumen de </a:t>
            </a:r>
            <a:r>
              <a:rPr lang="es-PE" dirty="0" err="1" smtClean="0"/>
              <a:t>tweets</a:t>
            </a:r>
            <a:r>
              <a:rPr lang="es-PE" dirty="0" smtClean="0"/>
              <a:t>. “Para el análisis de medios sociales, cuyo volumen tiende a oscilar mucho a lo largo del tiempo, la utilización de Cloud es fundamental”, concluye el investigador.</a:t>
            </a:r>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6</a:t>
            </a:fld>
            <a:endParaRPr lang="es-PE"/>
          </a:p>
        </p:txBody>
      </p:sp>
    </p:spTree>
    <p:extLst>
      <p:ext uri="{BB962C8B-B14F-4D97-AF65-F5344CB8AC3E}">
        <p14:creationId xmlns:p14="http://schemas.microsoft.com/office/powerpoint/2010/main" val="323134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sz="1200" dirty="0" smtClean="0"/>
              <a:t>Imagina un mundo donde su refrigerador es tan consciente de su entorno, que va a olfatear las verduras marchitas en su refrigerador . Eso puede ser realidad, gracias a la patente IBM US No. 8.250.010.</a:t>
            </a:r>
          </a:p>
          <a:p>
            <a:r>
              <a:rPr lang="es-PE" sz="1200" dirty="0" smtClean="0"/>
              <a:t>La sinapsis electrónica es el elemento fundamental del aprendizaje de la informática de los sistemas cognitivos que perciben el mundo como lo hace el cerebro. Esta es una forma mucho mejor y más eficiente para interpretar la información. Mediante la fusión de los flujos de datos de temperatura del aire, el olor, el color y otros insumos, un sistema podría ser capaz de entender la diferencia entre fresco y podredumbre. Y un montón de otras cosas, también. </a:t>
            </a:r>
          </a:p>
          <a:p>
            <a:endParaRPr lang="en-US" dirty="0" smtClean="0"/>
          </a:p>
          <a:p>
            <a:r>
              <a:rPr lang="en-US" smtClean="0"/>
              <a:t>http://www.google.com.br/patents/US8250010</a:t>
            </a:r>
          </a:p>
          <a:p>
            <a:endParaRPr lang="en-US" dirty="0" smtClean="0"/>
          </a:p>
          <a:p>
            <a:r>
              <a:rPr lang="es-PE" i="1" dirty="0" smtClean="0"/>
              <a:t>* Sinapsis de aprendizaje electrónico con plasticidad dependiente del tiempo de los potenciales pre- y post-sinápticos (STDP) utilizando elementos de conmutación de memoria unipolar. Patente Estadounidense No. 8,250,010:</a:t>
            </a:r>
            <a:r>
              <a:rPr lang="es-PE" dirty="0" smtClean="0"/>
              <a:t> Esta patente se relaciona con algoritmos y circuitos para imitar en forma eficiente la función de aprendizaje de las sinapsis del cerebro, y sienta las bases para una arquitectura de computación no basada en von Neumann. IBM está trabajando en un proyecto de computación cognitiva llamado </a:t>
            </a:r>
            <a:r>
              <a:rPr lang="es-PE" dirty="0" err="1" smtClean="0"/>
              <a:t>Neuromorphic</a:t>
            </a:r>
            <a:r>
              <a:rPr lang="es-PE" dirty="0" smtClean="0"/>
              <a:t> </a:t>
            </a:r>
            <a:r>
              <a:rPr lang="es-PE" dirty="0" err="1" smtClean="0"/>
              <a:t>Adaptive</a:t>
            </a:r>
            <a:r>
              <a:rPr lang="es-PE" dirty="0" smtClean="0"/>
              <a:t> </a:t>
            </a:r>
            <a:r>
              <a:rPr lang="es-PE" dirty="0" err="1" smtClean="0"/>
              <a:t>Plastic</a:t>
            </a:r>
            <a:r>
              <a:rPr lang="es-PE" dirty="0" smtClean="0"/>
              <a:t> </a:t>
            </a:r>
            <a:r>
              <a:rPr lang="es-PE" dirty="0" err="1" smtClean="0"/>
              <a:t>Scalable</a:t>
            </a:r>
            <a:r>
              <a:rPr lang="es-PE" dirty="0" smtClean="0"/>
              <a:t> </a:t>
            </a:r>
            <a:r>
              <a:rPr lang="es-PE" dirty="0" err="1" smtClean="0"/>
              <a:t>Electronics</a:t>
            </a:r>
            <a:r>
              <a:rPr lang="es-PE" dirty="0" smtClean="0"/>
              <a:t> (</a:t>
            </a:r>
            <a:r>
              <a:rPr lang="es-PE" dirty="0" err="1" smtClean="0"/>
              <a:t>SyNAPSE</a:t>
            </a:r>
            <a:r>
              <a:rPr lang="es-PE" dirty="0" smtClean="0"/>
              <a:t>), que apunta a emular las capacidades de percepción, acción y cognición del cerebro, mientras consume menos órdenes de magnitud de potencia y volumen sin programación. </a:t>
            </a:r>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7</a:t>
            </a:fld>
            <a:endParaRPr lang="es-PE"/>
          </a:p>
        </p:txBody>
      </p:sp>
    </p:spTree>
    <p:extLst>
      <p:ext uri="{BB962C8B-B14F-4D97-AF65-F5344CB8AC3E}">
        <p14:creationId xmlns:p14="http://schemas.microsoft.com/office/powerpoint/2010/main" val="2143743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b="1" dirty="0" smtClean="0"/>
              <a:t>Seguridad en la nube</a:t>
            </a:r>
            <a:r>
              <a:rPr lang="es-PE" dirty="0" smtClean="0"/>
              <a:t> proporciona una arquitectura de </a:t>
            </a:r>
            <a:r>
              <a:rPr lang="es-PE" dirty="0" err="1" smtClean="0"/>
              <a:t>SaaS</a:t>
            </a:r>
            <a:r>
              <a:rPr lang="es-PE" dirty="0" smtClean="0"/>
              <a:t> (software como servicio) para proteger rápidamente los PC, tabletas y </a:t>
            </a:r>
            <a:r>
              <a:rPr lang="es-PE" dirty="0" err="1" smtClean="0"/>
              <a:t>smartphones</a:t>
            </a:r>
            <a:r>
              <a:rPr lang="es-PE" dirty="0" smtClean="0"/>
              <a:t>, además de actualizaciones prácticamente en tiempo real, contra las actividades maliciosas y las amenazas emergentes. </a:t>
            </a:r>
          </a:p>
          <a:p>
            <a:r>
              <a:rPr lang="es-PE" dirty="0" smtClean="0"/>
              <a:t>La </a:t>
            </a:r>
            <a:r>
              <a:rPr lang="es-PE" b="1" dirty="0" smtClean="0"/>
              <a:t>escalabilidad e investigación</a:t>
            </a:r>
            <a:r>
              <a:rPr lang="es-PE" dirty="0" smtClean="0"/>
              <a:t> le ayudarán a proteger decenas de millones de puntos finales utilizando los datos de investigación recopilados de una red de más de 100 millones de puntos finales protegidos en todo el mundo. </a:t>
            </a:r>
          </a:p>
          <a:p>
            <a:r>
              <a:rPr lang="es-PE" dirty="0" smtClean="0"/>
              <a:t>El </a:t>
            </a:r>
            <a:r>
              <a:rPr lang="es-PE" b="1" dirty="0" smtClean="0"/>
              <a:t>motor de riesgos móviles</a:t>
            </a:r>
            <a:r>
              <a:rPr lang="es-PE" dirty="0" smtClean="0"/>
              <a:t> ofrece prevención ante la usurpación de cuentas, detección de dispositivos amenazados, huella dactilar de dispositivos complejos y una base de datos de estafadores de todo el mundo. </a:t>
            </a:r>
          </a:p>
          <a:p>
            <a:endParaRPr lang="es-PE" dirty="0" smtClean="0"/>
          </a:p>
          <a:p>
            <a:r>
              <a:rPr lang="en-US" dirty="0" err="1" smtClean="0"/>
              <a:t>Resumen</a:t>
            </a:r>
            <a:r>
              <a:rPr lang="en-US" dirty="0" smtClean="0">
                <a:sym typeface="Wingdings" pitchFamily="2" charset="2"/>
              </a:rPr>
              <a:t>(</a:t>
            </a:r>
            <a:r>
              <a:rPr lang="en-US" dirty="0" smtClean="0"/>
              <a:t>Dynamic itinerary-driven profiling for preventing unauthorized card transactions</a:t>
            </a:r>
            <a:r>
              <a:rPr lang="en-US" dirty="0" smtClean="0">
                <a:sym typeface="Wingdings" pitchFamily="2" charset="2"/>
              </a:rPr>
              <a:t>)</a:t>
            </a:r>
            <a:endParaRPr lang="en-US" dirty="0" smtClean="0"/>
          </a:p>
          <a:p>
            <a:r>
              <a:rPr lang="en-US" dirty="0" smtClean="0"/>
              <a:t>A method and system for preventing unauthorized card transactions via dynamic itinerary-driven profiling. Authorization record(s) including authorized geographic locations and authorized periods of time are received from a travel reservation system (TRS). The authorization record(s) identify an itinerary specified by a travel booking(s) purchased via the TRS using a debit or credit card. The itinerary specifies that the cardholder is scheduled to be in the authorized geographic locations for the authorized periods of time. In response to receiving a request for an authorization of a card transaction, a location and date associated with the card transaction are retrieved from the request. The card transaction is rejected based on a determination that the retrieved location is not within the authorized geographic locations and/or the retrieved date is not within the authorized periods of time. A notification of the retrieved location and retrieved date is logged and displayed.</a:t>
            </a:r>
          </a:p>
          <a:p>
            <a:r>
              <a:rPr lang="en-US" dirty="0" smtClean="0"/>
              <a:t>http://www.google.nl/patents/US8229853</a:t>
            </a:r>
          </a:p>
          <a:p>
            <a:endParaRPr lang="en-US" dirty="0" smtClean="0"/>
          </a:p>
          <a:p>
            <a:r>
              <a:rPr lang="es-PE" dirty="0" err="1" smtClean="0"/>
              <a:t>Ejm</a:t>
            </a:r>
            <a:r>
              <a:rPr lang="es-PE" dirty="0" smtClean="0"/>
              <a:t>:</a:t>
            </a:r>
          </a:p>
          <a:p>
            <a:pPr algn="just"/>
            <a:r>
              <a:rPr lang="es-PE" dirty="0" smtClean="0"/>
              <a:t>Una clienta retira efectivo en un cajero con una tarjeta </a:t>
            </a:r>
            <a:r>
              <a:rPr lang="es-PE" b="1" dirty="0" smtClean="0"/>
              <a:t>en su ciudad de residencia</a:t>
            </a:r>
            <a:r>
              <a:rPr lang="es-PE" dirty="0" smtClean="0"/>
              <a:t> y utiliza la banca en Internet para transferir fondos a un tercero desde una dirección IP </a:t>
            </a:r>
            <a:r>
              <a:rPr lang="es-PE" b="1" dirty="0" smtClean="0"/>
              <a:t>en el extranjero</a:t>
            </a:r>
            <a:r>
              <a:rPr lang="es-PE" dirty="0" smtClean="0"/>
              <a:t>.</a:t>
            </a:r>
          </a:p>
          <a:p>
            <a:pPr algn="just"/>
            <a:r>
              <a:rPr lang="es-PE" dirty="0" smtClean="0"/>
              <a:t>La transacción de banca en Internet tiene mayor probabilidad de ser fraudulenta y necesitamos denegar la transacción aprox. en 40 milisegundos. </a:t>
            </a:r>
          </a:p>
          <a:p>
            <a:endParaRPr lang="es-PE" dirty="0" smtClean="0"/>
          </a:p>
          <a:p>
            <a:endParaRPr lang="es-PE" dirty="0" smtClean="0"/>
          </a:p>
          <a:p>
            <a:endParaRPr lang="es-PE" dirty="0" smtClean="0"/>
          </a:p>
          <a:p>
            <a:endParaRPr lang="es-PE" dirty="0" smtClean="0"/>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8</a:t>
            </a:fld>
            <a:endParaRPr lang="es-PE"/>
          </a:p>
        </p:txBody>
      </p:sp>
    </p:spTree>
    <p:extLst>
      <p:ext uri="{BB962C8B-B14F-4D97-AF65-F5344CB8AC3E}">
        <p14:creationId xmlns:p14="http://schemas.microsoft.com/office/powerpoint/2010/main" val="356817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sz="1200" dirty="0" smtClean="0"/>
              <a:t>Imagine cuanta TV grandiosa podrías ver si es que fueras capaz de ver más de un canal a la vez. Desafortunadamente, nuestras mentes no están cableadas para procesar toda esa información visual a la vez, pero nuestras computadoras si pueden.</a:t>
            </a:r>
          </a:p>
          <a:p>
            <a:r>
              <a:rPr lang="es-PE" sz="1200" dirty="0" smtClean="0"/>
              <a:t>Ahora con la patente de IBM, múltiples videos pueden proporcionarnos una visión clara y actual de lo que está ocurriendo en cualquier momento y lugar. Además de ser increíblemente útil para el seguimiento de eventos de negocios y noticias en todo el mundo, también hará maravillas con tráfico en tiempo real. </a:t>
            </a:r>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9</a:t>
            </a:fld>
            <a:endParaRPr lang="es-PE"/>
          </a:p>
        </p:txBody>
      </p:sp>
    </p:spTree>
    <p:extLst>
      <p:ext uri="{BB962C8B-B14F-4D97-AF65-F5344CB8AC3E}">
        <p14:creationId xmlns:p14="http://schemas.microsoft.com/office/powerpoint/2010/main" val="368134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sz="1200" dirty="0" smtClean="0"/>
              <a:t>Si alguna vez te trasladan a un terreno seguro antes de que ocurra un tsunami, recuerda dar las gracias a tus estrellas de la suerte y después a la patente de IBM No. 7.693.663. Con el uso de sensores de micro - vibraciones (conocidos como acelerómetros MEMS) en las unidades de disco, ahora podemos calcular la fuerza, la ubicación y la profundidad de los eventos sísmicos y enviar ayuda más rápidamente a los lugares que lo necesitan.</a:t>
            </a:r>
          </a:p>
          <a:p>
            <a:r>
              <a:rPr lang="es-PE" sz="1200" dirty="0" smtClean="0"/>
              <a:t>Pronto vamos a ser capaces de medir, identificar y posiblemente predecir terremotos y tsunamis con mucha más precisión que nunca.</a:t>
            </a:r>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10</a:t>
            </a:fld>
            <a:endParaRPr lang="es-PE"/>
          </a:p>
        </p:txBody>
      </p:sp>
    </p:spTree>
    <p:extLst>
      <p:ext uri="{BB962C8B-B14F-4D97-AF65-F5344CB8AC3E}">
        <p14:creationId xmlns:p14="http://schemas.microsoft.com/office/powerpoint/2010/main" val="648648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err="1" smtClean="0"/>
              <a:t>DeepBlue</a:t>
            </a:r>
            <a:r>
              <a:rPr lang="es-PE" dirty="0" smtClean="0"/>
              <a:t> fue un computador</a:t>
            </a:r>
            <a:r>
              <a:rPr lang="es-PE" baseline="0" dirty="0" smtClean="0"/>
              <a:t> con Tecnología RISC que fue programado y optimizado a nivel de HW para jugar ajedrez contra el campeón mundial de la época: Gary </a:t>
            </a:r>
            <a:r>
              <a:rPr lang="es-PE" baseline="0" dirty="0" err="1" smtClean="0"/>
              <a:t>Kasparov</a:t>
            </a:r>
            <a:endParaRPr lang="es-PE" baseline="0" dirty="0" smtClean="0"/>
          </a:p>
          <a:p>
            <a:endParaRPr lang="es-PE" dirty="0"/>
          </a:p>
        </p:txBody>
      </p:sp>
      <p:sp>
        <p:nvSpPr>
          <p:cNvPr id="4" name="Marcador de número de diapositiva 3"/>
          <p:cNvSpPr>
            <a:spLocks noGrp="1"/>
          </p:cNvSpPr>
          <p:nvPr>
            <p:ph type="sldNum" sz="quarter" idx="10"/>
          </p:nvPr>
        </p:nvSpPr>
        <p:spPr/>
        <p:txBody>
          <a:bodyPr/>
          <a:lstStyle/>
          <a:p>
            <a:fld id="{061DDD58-D2D9-4CEE-AE61-A96EA0AD7441}" type="slidenum">
              <a:rPr lang="es-PE" smtClean="0"/>
              <a:t>11</a:t>
            </a:fld>
            <a:endParaRPr lang="es-PE"/>
          </a:p>
        </p:txBody>
      </p:sp>
    </p:spTree>
    <p:extLst>
      <p:ext uri="{BB962C8B-B14F-4D97-AF65-F5344CB8AC3E}">
        <p14:creationId xmlns:p14="http://schemas.microsoft.com/office/powerpoint/2010/main" val="65934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Cuenta la Historia que en un vuelo a mediados de la década de 1950, </a:t>
            </a:r>
            <a:r>
              <a:rPr lang="es-ES" dirty="0" err="1" smtClean="0">
                <a:hlinkClick r:id="rId3" tooltip="C.R.Smith (aún no redactado)"/>
              </a:rPr>
              <a:t>C.R.Smith</a:t>
            </a:r>
            <a:r>
              <a:rPr lang="es-ES" dirty="0" smtClean="0"/>
              <a:t>, quien era en aquellos momentos presidente de American Airlines, viajó sentado al lado de un representante de ventas de IBM, de nombre Blair Smith, y una conversación trivial debida a la </a:t>
            </a:r>
            <a:r>
              <a:rPr lang="es-ES" b="1" dirty="0" smtClean="0"/>
              <a:t>coincidencia en sus apellidos</a:t>
            </a:r>
            <a:r>
              <a:rPr lang="es-ES" dirty="0" smtClean="0"/>
              <a:t> los llevó rápidamente a hablar de negocios y antes de finalizar el vuelo </a:t>
            </a:r>
            <a:r>
              <a:rPr lang="es-ES" b="1" dirty="0" smtClean="0"/>
              <a:t>Blair Smith dice a C.R. Smith </a:t>
            </a:r>
            <a:r>
              <a:rPr lang="es-ES" dirty="0" smtClean="0"/>
              <a:t>que IBM podría solucionar muchos de los problemas de su compañía. Un mes después IBM hace a American una propuesta para realizar un estudio del sistema de trabajo de la compañía y así encontrar las principales deficiencias del mismo.</a:t>
            </a:r>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12</a:t>
            </a:fld>
            <a:endParaRPr lang="es-PE"/>
          </a:p>
        </p:txBody>
      </p:sp>
    </p:spTree>
    <p:extLst>
      <p:ext uri="{BB962C8B-B14F-4D97-AF65-F5344CB8AC3E}">
        <p14:creationId xmlns:p14="http://schemas.microsoft.com/office/powerpoint/2010/main" val="1322626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dirty="0" smtClean="0"/>
              <a:t>Fueron 05 </a:t>
            </a:r>
            <a:r>
              <a:rPr lang="es-PE" dirty="0" err="1" smtClean="0"/>
              <a:t>IBMers</a:t>
            </a:r>
            <a:r>
              <a:rPr lang="es-PE" dirty="0" smtClean="0"/>
              <a:t> que en total ganaron 03 Premios</a:t>
            </a:r>
            <a:r>
              <a:rPr lang="es-PE" baseline="0" dirty="0" smtClean="0"/>
              <a:t> Nobel</a:t>
            </a:r>
          </a:p>
          <a:p>
            <a:endParaRPr lang="en-US" dirty="0"/>
          </a:p>
        </p:txBody>
      </p:sp>
      <p:sp>
        <p:nvSpPr>
          <p:cNvPr id="4" name="Slide Number Placeholder 3"/>
          <p:cNvSpPr>
            <a:spLocks noGrp="1"/>
          </p:cNvSpPr>
          <p:nvPr>
            <p:ph type="sldNum" sz="quarter" idx="10"/>
          </p:nvPr>
        </p:nvSpPr>
        <p:spPr/>
        <p:txBody>
          <a:bodyPr/>
          <a:lstStyle/>
          <a:p>
            <a:fld id="{061DDD58-D2D9-4CEE-AE61-A96EA0AD7441}" type="slidenum">
              <a:rPr lang="es-PE" smtClean="0"/>
              <a:t>13</a:t>
            </a:fld>
            <a:endParaRPr lang="es-PE"/>
          </a:p>
        </p:txBody>
      </p:sp>
    </p:spTree>
    <p:extLst>
      <p:ext uri="{BB962C8B-B14F-4D97-AF65-F5344CB8AC3E}">
        <p14:creationId xmlns:p14="http://schemas.microsoft.com/office/powerpoint/2010/main" val="301654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7" name="Rectangle 6"/>
          <p:cNvSpPr/>
          <p:nvPr/>
        </p:nvSpPr>
        <p:spPr>
          <a:xfrm>
            <a:off x="-6842"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60" y="2166366"/>
            <a:ext cx="11471565" cy="1739347"/>
          </a:xfrm>
        </p:spPr>
        <p:txBody>
          <a:bodyPr tIns="45720" bIns="45720" anchor="ctr">
            <a:normAutofit/>
          </a:bodyPr>
          <a:lstStyle>
            <a:lvl1pPr algn="ctr">
              <a:lnSpc>
                <a:spcPct val="80000"/>
              </a:lnSpc>
              <a:defRPr sz="6000" spc="150" baseline="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996252"/>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5" y="274638"/>
            <a:ext cx="2402380" cy="5897562"/>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274638"/>
            <a:ext cx="7973291" cy="58975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838201" y="6422856"/>
            <a:ext cx="2743196" cy="365125"/>
          </a:xfrm>
        </p:spPr>
        <p:txBody>
          <a:bodyPr/>
          <a:lstStyle/>
          <a:p>
            <a:fld id="{96DFF08F-DC6B-4601-B491-B0F83F6DD2DA}" type="datetimeFigureOut">
              <a:rPr lang="en-US" dirty="0"/>
              <a:t>11/19/2014</a:t>
            </a:fld>
            <a:endParaRPr lang="en-US" dirty="0"/>
          </a:p>
        </p:txBody>
      </p:sp>
      <p:sp>
        <p:nvSpPr>
          <p:cNvPr id="5" name="Footer Placeholder 4"/>
          <p:cNvSpPr>
            <a:spLocks noGrp="1"/>
          </p:cNvSpPr>
          <p:nvPr>
            <p:ph type="ftr" sz="quarter" idx="11"/>
          </p:nvPr>
        </p:nvSpPr>
        <p:spPr>
          <a:xfrm>
            <a:off x="3776136" y="6422856"/>
            <a:ext cx="4279669" cy="365125"/>
          </a:xfrm>
        </p:spPr>
        <p:txBody>
          <a:bodyPr/>
          <a:lstStyle/>
          <a:p>
            <a:endParaRPr lang="en-US" dirty="0"/>
          </a:p>
        </p:txBody>
      </p:sp>
      <p:sp>
        <p:nvSpPr>
          <p:cNvPr id="6" name="Slide Number Placeholder 5"/>
          <p:cNvSpPr>
            <a:spLocks noGrp="1"/>
          </p:cNvSpPr>
          <p:nvPr>
            <p:ph type="sldNum" sz="quarter" idx="12"/>
          </p:nvPr>
        </p:nvSpPr>
        <p:spPr>
          <a:xfrm>
            <a:off x="8073050" y="6422856"/>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ITC Lubalin Graph Std Book" panose="02060502020205020404" pitchFamily="18" charset="0"/>
              </a:defRPr>
            </a:lvl1pPr>
          </a:lstStyle>
          <a:p>
            <a:r>
              <a:rPr lang="es-ES" dirty="0" smtClean="0"/>
              <a:t>Haga clic para modificar el estilo de título del patrón</a:t>
            </a:r>
            <a:endParaRPr lang="en-US" dirty="0"/>
          </a:p>
        </p:txBody>
      </p:sp>
      <p:sp>
        <p:nvSpPr>
          <p:cNvPr id="3" name="Content Placeholder 2"/>
          <p:cNvSpPr>
            <a:spLocks noGrp="1"/>
          </p:cNvSpPr>
          <p:nvPr>
            <p:ph idx="1"/>
          </p:nvPr>
        </p:nvSpPr>
        <p:spPr/>
        <p:txBody>
          <a:bodyPr/>
          <a:lstStyle>
            <a:lvl1pPr>
              <a:defRPr>
                <a:latin typeface="ITC Lubalin Graph Std Book" panose="02060502020205020404" pitchFamily="18" charset="0"/>
              </a:defRPr>
            </a:lvl1pPr>
            <a:lvl2pPr>
              <a:defRPr>
                <a:latin typeface="ITC Lubalin Graph Std Book" panose="02060502020205020404" pitchFamily="18" charset="0"/>
              </a:defRPr>
            </a:lvl2pPr>
            <a:lvl3pPr>
              <a:defRPr>
                <a:latin typeface="ITC Lubalin Graph Std Book" panose="02060502020205020404" pitchFamily="18" charset="0"/>
              </a:defRPr>
            </a:lvl3pPr>
            <a:lvl4pPr>
              <a:defRPr>
                <a:latin typeface="ITC Lubalin Graph Std Book" panose="02060502020205020404" pitchFamily="18" charset="0"/>
              </a:defRPr>
            </a:lvl4pPr>
            <a:lvl5pPr>
              <a:defRPr>
                <a:latin typeface="ITC Lubalin Graph Std Book" panose="02060502020205020404" pitchFamily="18"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7" name="Rectangle 6"/>
          <p:cNvSpPr/>
          <p:nvPr/>
        </p:nvSpPr>
        <p:spPr>
          <a:xfrm>
            <a:off x="-6842"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4800" b="0" cap="none" spc="150" baseline="0">
                <a:solidFill>
                  <a:schemeClr val="bg1"/>
                </a:solidFill>
                <a:latin typeface="ITC Lubalin Graph Std Book" panose="02060502020205020404" pitchFamily="18" charset="0"/>
              </a:defRPr>
            </a:lvl1pPr>
          </a:lstStyle>
          <a:p>
            <a:r>
              <a:rPr lang="es-ES" dirty="0" smtClean="0"/>
              <a:t>Haga clic para modificar el estilo de título del patrón</a:t>
            </a:r>
            <a:endParaRPr lang="en-US" dirty="0"/>
          </a:p>
        </p:txBody>
      </p:sp>
      <p:sp>
        <p:nvSpPr>
          <p:cNvPr id="3" name="Text Placeholder 2"/>
          <p:cNvSpPr>
            <a:spLocks noGrp="1"/>
          </p:cNvSpPr>
          <p:nvPr>
            <p:ph type="body" idx="1"/>
          </p:nvPr>
        </p:nvSpPr>
        <p:spPr>
          <a:xfrm>
            <a:off x="833191" y="4010336"/>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11/19/2014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cap="none" baseline="0">
                <a:latin typeface="ITC Lubalin Graph Std Book" panose="02060502020205020404" pitchFamily="18" charset="0"/>
              </a:defRPr>
            </a:lvl1pPr>
          </a:lstStyle>
          <a:p>
            <a:r>
              <a:rPr lang="es-ES" dirty="0" smtClean="0"/>
              <a:t>Haga clic para modificar el estilo de título del patrón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atin typeface="ITC Lubalin Graph Std Book" panose="02060502020205020404" pitchFamily="18" charset="0"/>
              </a:defRPr>
            </a:lvl1pPr>
            <a:lvl2pPr>
              <a:defRPr sz="2000">
                <a:latin typeface="ITC Lubalin Graph Std Book" panose="02060502020205020404" pitchFamily="18" charset="0"/>
              </a:defRPr>
            </a:lvl2pPr>
            <a:lvl3pPr>
              <a:defRPr sz="1800">
                <a:latin typeface="ITC Lubalin Graph Std Book" panose="02060502020205020404" pitchFamily="18" charset="0"/>
              </a:defRPr>
            </a:lvl3pPr>
            <a:lvl4pPr>
              <a:defRPr sz="1600">
                <a:latin typeface="ITC Lubalin Graph Std Book" panose="02060502020205020404" pitchFamily="18" charset="0"/>
              </a:defRPr>
            </a:lvl4pPr>
            <a:lvl5pPr>
              <a:defRPr sz="1600">
                <a:latin typeface="ITC Lubalin Graph Std Book" panose="02060502020205020404" pitchFamily="18" charset="0"/>
              </a:defRPr>
            </a:lvl5pPr>
            <a:lvl6pPr>
              <a:defRPr sz="1600"/>
            </a:lvl6pPr>
            <a:lvl7pPr>
              <a:defRPr sz="1600"/>
            </a:lvl7pPr>
            <a:lvl8pPr>
              <a:defRPr sz="1600"/>
            </a:lvl8pPr>
            <a:lvl9pPr>
              <a:defRPr sz="16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atin typeface="ITC Lubalin Graph Std Book" panose="02060502020205020404" pitchFamily="18" charset="0"/>
              </a:defRPr>
            </a:lvl1pPr>
            <a:lvl2pPr>
              <a:defRPr sz="2000">
                <a:latin typeface="ITC Lubalin Graph Std Book" panose="02060502020205020404" pitchFamily="18" charset="0"/>
              </a:defRPr>
            </a:lvl2pPr>
            <a:lvl3pPr>
              <a:defRPr sz="1800">
                <a:latin typeface="ITC Lubalin Graph Std Book" panose="02060502020205020404" pitchFamily="18" charset="0"/>
              </a:defRPr>
            </a:lvl3pPr>
            <a:lvl4pPr>
              <a:defRPr sz="1600">
                <a:latin typeface="ITC Lubalin Graph Std Book" panose="02060502020205020404" pitchFamily="18" charset="0"/>
              </a:defRPr>
            </a:lvl4pPr>
            <a:lvl5pPr>
              <a:defRPr sz="1600">
                <a:latin typeface="ITC Lubalin Graph Std Book" panose="02060502020205020404" pitchFamily="18" charset="0"/>
              </a:defRPr>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31231"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31231"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11/19/2014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11/19/2014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11/19/2014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789023" y="2147488"/>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6DFF08F-DC6B-4601-B491-B0F83F6DD2DA}" type="datetimeFigureOut">
              <a:rPr lang="en-US" dirty="0"/>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6DFF08F-DC6B-4601-B491-B0F83F6DD2DA}" type="datetimeFigureOut">
              <a:rPr lang="en-US" dirty="0"/>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2"/>
          </p:nvPr>
        </p:nvSpPr>
        <p:spPr>
          <a:xfrm>
            <a:off x="1202266" y="6422856"/>
            <a:ext cx="3000895" cy="365125"/>
          </a:xfrm>
          <a:prstGeom prst="rect">
            <a:avLst/>
          </a:prstGeom>
        </p:spPr>
        <p:txBody>
          <a:bodyPr vert="horz" lIns="91440" tIns="45720" rIns="45720" bIns="45720" rtlCol="0" anchor="ctr"/>
          <a:lstStyle>
            <a:lvl1pPr algn="l">
              <a:defRPr sz="1050">
                <a:solidFill>
                  <a:schemeClr val="tx1"/>
                </a:solidFill>
                <a:latin typeface="ITC Lubalin Graph Std Book" panose="02060502020205020404" pitchFamily="18" charset="0"/>
              </a:defRPr>
            </a:lvl1pPr>
          </a:lstStyle>
          <a:p>
            <a:fld id="{96DFF08F-DC6B-4601-B491-B0F83F6DD2DA}" type="datetimeFigureOut">
              <a:rPr lang="en-US" smtClean="0"/>
              <a:pPr/>
              <a:t>11/19/2014</a:t>
            </a:fld>
            <a:endParaRPr lang="en-US" dirty="0"/>
          </a:p>
        </p:txBody>
      </p:sp>
      <p:sp>
        <p:nvSpPr>
          <p:cNvPr id="5" name="Footer Placeholder 4"/>
          <p:cNvSpPr>
            <a:spLocks noGrp="1"/>
          </p:cNvSpPr>
          <p:nvPr>
            <p:ph type="ftr" sz="quarter" idx="3"/>
          </p:nvPr>
        </p:nvSpPr>
        <p:spPr>
          <a:xfrm>
            <a:off x="5596471" y="6422856"/>
            <a:ext cx="5044440" cy="365125"/>
          </a:xfrm>
          <a:prstGeom prst="rect">
            <a:avLst/>
          </a:prstGeom>
        </p:spPr>
        <p:txBody>
          <a:bodyPr vert="horz" lIns="91440" tIns="45720" rIns="91440" bIns="45720" rtlCol="0" anchor="ctr"/>
          <a:lstStyle>
            <a:lvl1pPr algn="r">
              <a:defRPr sz="1050">
                <a:solidFill>
                  <a:schemeClr val="tx1"/>
                </a:solidFill>
                <a:latin typeface="ITC Lubalin Graph Std Book" panose="02060502020205020404" pitchFamily="18" charset="0"/>
              </a:defRPr>
            </a:lvl1pPr>
          </a:lstStyle>
          <a:p>
            <a:endParaRPr lang="en-US" dirty="0"/>
          </a:p>
        </p:txBody>
      </p:sp>
      <p:sp>
        <p:nvSpPr>
          <p:cNvPr id="6" name="Slide Number Placeholder 5"/>
          <p:cNvSpPr>
            <a:spLocks noGrp="1"/>
          </p:cNvSpPr>
          <p:nvPr>
            <p:ph type="sldNum" sz="quarter" idx="4"/>
          </p:nvPr>
        </p:nvSpPr>
        <p:spPr>
          <a:xfrm>
            <a:off x="10658927" y="6422856"/>
            <a:ext cx="946264" cy="365125"/>
          </a:xfrm>
          <a:prstGeom prst="rect">
            <a:avLst/>
          </a:prstGeom>
        </p:spPr>
        <p:txBody>
          <a:bodyPr vert="horz" lIns="45720" tIns="45720" rIns="91440" bIns="45720" rtlCol="0" anchor="ctr"/>
          <a:lstStyle>
            <a:lvl1pPr algn="l">
              <a:defRPr sz="1200" b="0">
                <a:solidFill>
                  <a:schemeClr val="tx1"/>
                </a:solidFill>
                <a:latin typeface="ITC Lubalin Graph Std Book" panose="02060502020205020404" pitchFamily="18" charset="0"/>
              </a:defRPr>
            </a:lvl1pPr>
          </a:lstStyle>
          <a:p>
            <a:fld id="{4FAB73BC-B049-4115-A692-8D63A059BFB8}"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none" baseline="0">
          <a:solidFill>
            <a:schemeClr val="bg2"/>
          </a:solidFill>
          <a:latin typeface="ITC Lubalin Graph Std Book" panose="02060502020205020404" pitchFamily="18" charset="0"/>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ITC Lubalin Graph Std Book" panose="02060502020205020404" pitchFamily="18" charset="0"/>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ITC Lubalin Graph Std Book" panose="02060502020205020404" pitchFamily="18" charset="0"/>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ITC Lubalin Graph Std Book" panose="02060502020205020404" pitchFamily="18" charset="0"/>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ITC Lubalin Graph Std Book" panose="02060502020205020404" pitchFamily="18" charset="0"/>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ITC Lubalin Graph Std Book" panose="02060502020205020404" pitchFamily="18" charset="0"/>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IBM%20100%20A&#241;os_Espa&#241;ol.mp4" TargetMode="External"/><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41.jpg"/><Relationship Id="rId9" Type="http://schemas.openxmlformats.org/officeDocument/2006/relationships/image" Target="../media/image46.jp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51.gif"/><Relationship Id="rId4" Type="http://schemas.openxmlformats.org/officeDocument/2006/relationships/diagramLayout" Target="../diagrams/layout3.xml"/><Relationship Id="rId9" Type="http://schemas.openxmlformats.org/officeDocument/2006/relationships/image" Target="../media/image50.gif"/></Relationships>
</file>

<file path=ppt/slides/_rels/slide2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gif"/></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EmpleosenIBMLatinoamerica/info"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0.gif"/><Relationship Id="rId7" Type="http://schemas.openxmlformats.org/officeDocument/2006/relationships/image" Target="../media/image57.jpeg"/><Relationship Id="rId2" Type="http://schemas.openxmlformats.org/officeDocument/2006/relationships/image" Target="../media/image49.gif"/><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1.gif"/></Relationships>
</file>

<file path=ppt/slides/_rels/slide26.xml.rels><?xml version="1.0" encoding="UTF-8" standalone="yes"?>
<Relationships xmlns="http://schemas.openxmlformats.org/package/2006/relationships"><Relationship Id="rId8" Type="http://schemas.openxmlformats.org/officeDocument/2006/relationships/hyperlink" Target="http://www-03.ibm.com/ibm/history/history/history_intro.html" TargetMode="External"/><Relationship Id="rId3" Type="http://schemas.openxmlformats.org/officeDocument/2006/relationships/image" Target="../media/image59.png"/><Relationship Id="rId7" Type="http://schemas.openxmlformats.org/officeDocument/2006/relationships/image" Target="../media/image5.gif"/><Relationship Id="rId12" Type="http://schemas.openxmlformats.org/officeDocument/2006/relationships/hyperlink" Target="http://ieeexplore.ieee.org/xpl/tocresult.jsp?reload=true&amp;isnumber=6177717" TargetMode="External"/><Relationship Id="rId2" Type="http://schemas.openxmlformats.org/officeDocument/2006/relationships/hyperlink" Target="http://www-03.ibm.com/ibm/history/ibm100/us/en/films/index.html" TargetMode="External"/><Relationship Id="rId1" Type="http://schemas.openxmlformats.org/officeDocument/2006/relationships/slideLayout" Target="../slideLayouts/slideLayout2.xml"/><Relationship Id="rId6" Type="http://schemas.openxmlformats.org/officeDocument/2006/relationships/hyperlink" Target="http://www.research.ibm.com/featured/history/" TargetMode="External"/><Relationship Id="rId11" Type="http://schemas.openxmlformats.org/officeDocument/2006/relationships/hyperlink" Target="http://www.research.ibm.com/cognitive-computing/watson/index.shtml#fbid=5ZoZAlaKGH6" TargetMode="External"/><Relationship Id="rId5" Type="http://schemas.openxmlformats.org/officeDocument/2006/relationships/image" Target="../media/image60.jpeg"/><Relationship Id="rId10" Type="http://schemas.openxmlformats.org/officeDocument/2006/relationships/image" Target="../media/image62.png"/><Relationship Id="rId4" Type="http://schemas.openxmlformats.org/officeDocument/2006/relationships/hyperlink" Target="http://www-03.ibm.com/ibm/history/multimedia/index.html" TargetMode="External"/><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232338" y="3959122"/>
            <a:ext cx="9144000" cy="1309255"/>
          </a:xfrm>
        </p:spPr>
        <p:txBody>
          <a:bodyPr>
            <a:normAutofit/>
          </a:bodyPr>
          <a:lstStyle/>
          <a:p>
            <a:pPr algn="r"/>
            <a:r>
              <a:rPr lang="es-PE" sz="3600" dirty="0" smtClean="0">
                <a:latin typeface="ITC Lubalin Graph Std Book" panose="02060502020205020404" pitchFamily="18" charset="0"/>
              </a:rPr>
              <a:t>#</a:t>
            </a:r>
            <a:r>
              <a:rPr lang="es-PE" sz="3600" dirty="0" err="1" smtClean="0">
                <a:latin typeface="ITC Lubalin Graph Std Book" panose="02060502020205020404" pitchFamily="18" charset="0"/>
              </a:rPr>
              <a:t>NuestrOrgullo</a:t>
            </a:r>
            <a:endParaRPr lang="es-PE" sz="3600" dirty="0">
              <a:latin typeface="ITC Lubalin Graph Std Book" panose="02060502020205020404" pitchFamily="18" charset="0"/>
            </a:endParaRPr>
          </a:p>
          <a:p>
            <a:pPr algn="r"/>
            <a:r>
              <a:rPr lang="es-PE" sz="3600" dirty="0">
                <a:latin typeface="ITC Lubalin Graph Std Book" panose="02060502020205020404" pitchFamily="18" charset="0"/>
              </a:rPr>
              <a:t>#IBM</a:t>
            </a:r>
          </a:p>
        </p:txBody>
      </p:sp>
      <p:pic>
        <p:nvPicPr>
          <p:cNvPr id="1028" name="Picture 4" descr="http://www.ibm.com/smarterplanet/global/images/us__none__general__smarter_planet_overview_icon2__350x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60" y="2160812"/>
            <a:ext cx="2296679" cy="1574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theinnovationenterprise.com/media/W1siZiIsImltYWdlcy9pYm1fbG9nby5naWYiXV0/ibm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339" y="2160812"/>
            <a:ext cx="3541425" cy="1657917"/>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p:cNvSpPr txBox="1">
            <a:spLocks/>
          </p:cNvSpPr>
          <p:nvPr/>
        </p:nvSpPr>
        <p:spPr>
          <a:xfrm>
            <a:off x="452909" y="5268377"/>
            <a:ext cx="9144000" cy="13092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tx1"/>
              </a:buClr>
              <a:buFont typeface="Wingdings" pitchFamily="2" charset="2"/>
              <a:buNone/>
              <a:defRPr sz="2000" kern="1200">
                <a:solidFill>
                  <a:schemeClr val="tx1"/>
                </a:solidFill>
                <a:latin typeface="ITC Lubalin Graph Std Book" panose="02060502020205020404" pitchFamily="18" charset="0"/>
                <a:ea typeface="+mn-ea"/>
                <a:cs typeface="+mn-cs"/>
              </a:defRPr>
            </a:lvl1pPr>
            <a:lvl2pPr marL="457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ITC Lubalin Graph Std Book" panose="02060502020205020404" pitchFamily="18" charset="0"/>
                <a:ea typeface="+mn-ea"/>
                <a:cs typeface="+mn-cs"/>
              </a:defRPr>
            </a:lvl2pPr>
            <a:lvl3pPr marL="914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ITC Lubalin Graph Std Book" panose="02060502020205020404" pitchFamily="18" charset="0"/>
                <a:ea typeface="+mn-ea"/>
                <a:cs typeface="+mn-cs"/>
              </a:defRPr>
            </a:lvl3pPr>
            <a:lvl4pPr marL="1371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ITC Lubalin Graph Std Book" panose="02060502020205020404" pitchFamily="18" charset="0"/>
                <a:ea typeface="+mn-ea"/>
                <a:cs typeface="+mn-cs"/>
              </a:defRPr>
            </a:lvl4pPr>
            <a:lvl5pPr marL="18288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ITC Lubalin Graph Std Book" panose="02060502020205020404" pitchFamily="18" charset="0"/>
                <a:ea typeface="+mn-ea"/>
                <a:cs typeface="+mn-cs"/>
              </a:defRPr>
            </a:lvl5pPr>
            <a:lvl6pPr marL="22860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9pPr>
          </a:lstStyle>
          <a:p>
            <a:pPr algn="l"/>
            <a:r>
              <a:rPr lang="es-PE" dirty="0" smtClean="0"/>
              <a:t>Omar </a:t>
            </a:r>
            <a:r>
              <a:rPr lang="es-PE" dirty="0" err="1" smtClean="0"/>
              <a:t>Mezarina</a:t>
            </a:r>
            <a:endParaRPr lang="es-PE" dirty="0"/>
          </a:p>
          <a:p>
            <a:pPr algn="l"/>
            <a:r>
              <a:rPr lang="es-PE" dirty="0" smtClean="0"/>
              <a:t>Daniel Shimabukuro</a:t>
            </a:r>
          </a:p>
          <a:p>
            <a:pPr algn="l"/>
            <a:r>
              <a:rPr lang="es-PE" dirty="0" smtClean="0"/>
              <a:t>Carlos Vilca</a:t>
            </a:r>
            <a:endParaRPr lang="es-PE" dirty="0"/>
          </a:p>
        </p:txBody>
      </p:sp>
    </p:spTree>
    <p:extLst>
      <p:ext uri="{BB962C8B-B14F-4D97-AF65-F5344CB8AC3E}">
        <p14:creationId xmlns:p14="http://schemas.microsoft.com/office/powerpoint/2010/main" val="3185134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sz="2000" dirty="0" smtClean="0"/>
              <a:t>Patente N° 7693663</a:t>
            </a:r>
            <a:br>
              <a:rPr lang="es-PE" sz="2000" dirty="0" smtClean="0"/>
            </a:br>
            <a:r>
              <a:rPr lang="es-PE" dirty="0" smtClean="0"/>
              <a:t>Detector de terremotos</a:t>
            </a:r>
            <a:endParaRPr lang="es-PE" dirty="0"/>
          </a:p>
        </p:txBody>
      </p:sp>
      <p:pic>
        <p:nvPicPr>
          <p:cNvPr id="7" name="Picture 6"/>
          <p:cNvPicPr>
            <a:picLocks noChangeAspect="1"/>
          </p:cNvPicPr>
          <p:nvPr/>
        </p:nvPicPr>
        <p:blipFill>
          <a:blip r:embed="rId3"/>
          <a:stretch>
            <a:fillRect/>
          </a:stretch>
        </p:blipFill>
        <p:spPr>
          <a:xfrm>
            <a:off x="2434107" y="3659321"/>
            <a:ext cx="4365938" cy="2905333"/>
          </a:xfrm>
          <a:prstGeom prst="rect">
            <a:avLst/>
          </a:prstGeom>
        </p:spPr>
      </p:pic>
      <p:pic>
        <p:nvPicPr>
          <p:cNvPr id="5" name="Picture 4"/>
          <p:cNvPicPr>
            <a:picLocks noChangeAspect="1"/>
          </p:cNvPicPr>
          <p:nvPr/>
        </p:nvPicPr>
        <p:blipFill>
          <a:blip r:embed="rId4"/>
          <a:stretch>
            <a:fillRect/>
          </a:stretch>
        </p:blipFill>
        <p:spPr>
          <a:xfrm>
            <a:off x="221355" y="1989919"/>
            <a:ext cx="3178667" cy="2371775"/>
          </a:xfrm>
          <a:prstGeom prst="rect">
            <a:avLst/>
          </a:prstGeom>
        </p:spPr>
      </p:pic>
      <p:pic>
        <p:nvPicPr>
          <p:cNvPr id="4104" name="Picture 8" descr="https://encrypted-tbn2.gstatic.com/images?q=tbn:ANd9GcTM6TvWaqYoJsVIl0kwddysIhGwsdCSPjEgOPPwk2Fsg941Q5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8851" y="1989919"/>
            <a:ext cx="4279894" cy="29539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8144967" y="4361694"/>
            <a:ext cx="3855728" cy="2342890"/>
          </a:xfrm>
          <a:prstGeom prst="rect">
            <a:avLst/>
          </a:prstGeom>
        </p:spPr>
      </p:pic>
    </p:spTree>
    <p:extLst>
      <p:ext uri="{BB962C8B-B14F-4D97-AF65-F5344CB8AC3E}">
        <p14:creationId xmlns:p14="http://schemas.microsoft.com/office/powerpoint/2010/main" val="3125770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pic>
        <p:nvPicPr>
          <p:cNvPr id="5124" name="Picture 4" descr="http://indice7.com/wp-content/uploads/2014/06/lc-80le632u_h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47" y="0"/>
            <a:ext cx="10840453" cy="687071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251284" y="360947"/>
            <a:ext cx="9938084" cy="5606716"/>
          </a:xfrm>
          <a:prstGeom prst="rect">
            <a:avLst/>
          </a:prstGeom>
          <a:gradFill>
            <a:gsLst>
              <a:gs pos="0">
                <a:schemeClr val="tx1"/>
              </a:gs>
              <a:gs pos="50000">
                <a:schemeClr val="tx1">
                  <a:lumMod val="95000"/>
                </a:schemeClr>
              </a:gs>
              <a:gs pos="100000">
                <a:schemeClr val="tx1">
                  <a:lumMod val="8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endParaRPr lang="es-PE"/>
          </a:p>
        </p:txBody>
      </p:sp>
      <p:sp>
        <p:nvSpPr>
          <p:cNvPr id="5" name="Rectángulo 4"/>
          <p:cNvSpPr/>
          <p:nvPr/>
        </p:nvSpPr>
        <p:spPr>
          <a:xfrm>
            <a:off x="1527693" y="741492"/>
            <a:ext cx="3842719" cy="923330"/>
          </a:xfrm>
          <a:prstGeom prst="rect">
            <a:avLst/>
          </a:prstGeom>
          <a:noFill/>
        </p:spPr>
        <p:txBody>
          <a:bodyPr wrap="none" lIns="91440" tIns="45720" rIns="91440" bIns="45720">
            <a:spAutoFit/>
          </a:bodyPr>
          <a:lstStyle/>
          <a:p>
            <a:pPr algn="ctr"/>
            <a:r>
              <a:rPr lang="es-ES" sz="5400" b="0" cap="none" spc="0" dirty="0" smtClean="0">
                <a:ln w="0"/>
                <a:solidFill>
                  <a:schemeClr val="tx2">
                    <a:lumMod val="50000"/>
                  </a:schemeClr>
                </a:solidFill>
                <a:effectLst>
                  <a:outerShdw blurRad="38100" dist="25400" dir="5400000" algn="ctr" rotWithShape="0">
                    <a:srgbClr val="6E747A">
                      <a:alpha val="43000"/>
                    </a:srgbClr>
                  </a:outerShdw>
                </a:effectLst>
                <a:latin typeface="ITC Lubalin Graph Std Book" panose="02060502020205020404" pitchFamily="18" charset="0"/>
              </a:rPr>
              <a:t>#</a:t>
            </a:r>
            <a:r>
              <a:rPr lang="es-ES" sz="5400" b="0" cap="none" spc="0" dirty="0" err="1" smtClean="0">
                <a:ln w="0"/>
                <a:solidFill>
                  <a:schemeClr val="tx2">
                    <a:lumMod val="50000"/>
                  </a:schemeClr>
                </a:solidFill>
                <a:effectLst>
                  <a:outerShdw blurRad="38100" dist="25400" dir="5400000" algn="ctr" rotWithShape="0">
                    <a:srgbClr val="6E747A">
                      <a:alpha val="43000"/>
                    </a:srgbClr>
                  </a:outerShdw>
                </a:effectLst>
                <a:latin typeface="ITC Lubalin Graph Std Book" panose="02060502020205020404" pitchFamily="18" charset="0"/>
              </a:rPr>
              <a:t>Deep</a:t>
            </a:r>
            <a:r>
              <a:rPr lang="es-ES" sz="5400" b="0" cap="none" spc="0" dirty="0" err="1" smtClean="0">
                <a:ln w="0"/>
                <a:solidFill>
                  <a:schemeClr val="accent1">
                    <a:lumMod val="50000"/>
                  </a:schemeClr>
                </a:solidFill>
                <a:effectLst>
                  <a:outerShdw blurRad="38100" dist="25400" dir="5400000" algn="ctr" rotWithShape="0">
                    <a:srgbClr val="6E747A">
                      <a:alpha val="43000"/>
                    </a:srgbClr>
                  </a:outerShdw>
                </a:effectLst>
                <a:latin typeface="ITC Lubalin Graph Std Book" panose="02060502020205020404" pitchFamily="18" charset="0"/>
              </a:rPr>
              <a:t>blue</a:t>
            </a:r>
            <a:endParaRPr lang="es-ES" sz="5400" b="0" cap="none" spc="0" dirty="0">
              <a:ln w="0"/>
              <a:solidFill>
                <a:schemeClr val="tx2">
                  <a:lumMod val="50000"/>
                </a:schemeClr>
              </a:solidFill>
              <a:effectLst>
                <a:outerShdw blurRad="38100" dist="25400" dir="5400000" algn="ctr" rotWithShape="0">
                  <a:srgbClr val="6E747A">
                    <a:alpha val="43000"/>
                  </a:srgbClr>
                </a:outerShdw>
              </a:effectLst>
              <a:latin typeface="ITC Lubalin Graph Std Book" panose="02060502020205020404" pitchFamily="18" charset="0"/>
            </a:endParaRPr>
          </a:p>
        </p:txBody>
      </p:sp>
      <p:pic>
        <p:nvPicPr>
          <p:cNvPr id="8" name="Picture 6" descr="Deep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759" y="1386934"/>
            <a:ext cx="2451100" cy="36877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eep_blu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59" y="1460283"/>
            <a:ext cx="3067050" cy="1841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eep_blu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9180" y="3205290"/>
            <a:ext cx="4464618" cy="232562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614053" y="1691320"/>
            <a:ext cx="4132997" cy="1323439"/>
          </a:xfrm>
          <a:prstGeom prst="rect">
            <a:avLst/>
          </a:prstGeom>
        </p:spPr>
        <p:txBody>
          <a:bodyPr wrap="square">
            <a:spAutoFit/>
          </a:bodyPr>
          <a:lstStyle/>
          <a:p>
            <a:r>
              <a:rPr lang="en-US" altLang="es-PE" sz="1600" dirty="0" smtClean="0">
                <a:solidFill>
                  <a:schemeClr val="bg1"/>
                </a:solidFill>
                <a:latin typeface="ITC Lubalin Graph Std Book" panose="02060502020205020404" pitchFamily="18" charset="0"/>
              </a:rPr>
              <a:t>El 11 de mayo de </a:t>
            </a:r>
            <a:r>
              <a:rPr lang="en-US" altLang="es-PE" sz="1600" dirty="0">
                <a:solidFill>
                  <a:schemeClr val="bg1"/>
                </a:solidFill>
                <a:latin typeface="ITC Lubalin Graph Std Book" panose="02060502020205020404" pitchFamily="18" charset="0"/>
              </a:rPr>
              <a:t>1997 IBM ® Deep Blue ® </a:t>
            </a:r>
            <a:r>
              <a:rPr lang="en-US" altLang="es-PE" sz="1600" dirty="0" err="1" smtClean="0">
                <a:solidFill>
                  <a:schemeClr val="bg1"/>
                </a:solidFill>
                <a:latin typeface="ITC Lubalin Graph Std Book" panose="02060502020205020404" pitchFamily="18" charset="0"/>
              </a:rPr>
              <a:t>derrotó</a:t>
            </a:r>
            <a:r>
              <a:rPr lang="en-US" altLang="es-PE" sz="1600" dirty="0" smtClean="0">
                <a:solidFill>
                  <a:schemeClr val="bg1"/>
                </a:solidFill>
                <a:latin typeface="ITC Lubalin Graph Std Book" panose="02060502020205020404" pitchFamily="18" charset="0"/>
              </a:rPr>
              <a:t> al </a:t>
            </a:r>
            <a:r>
              <a:rPr lang="en-US" altLang="es-PE" sz="1600" dirty="0" err="1" smtClean="0">
                <a:solidFill>
                  <a:schemeClr val="bg1"/>
                </a:solidFill>
                <a:latin typeface="ITC Lubalin Graph Std Book" panose="02060502020205020404" pitchFamily="18" charset="0"/>
              </a:rPr>
              <a:t>campeón</a:t>
            </a:r>
            <a:r>
              <a:rPr lang="en-US" altLang="es-PE" sz="1600" dirty="0" smtClean="0">
                <a:solidFill>
                  <a:schemeClr val="bg1"/>
                </a:solidFill>
                <a:latin typeface="ITC Lubalin Graph Std Book" panose="02060502020205020404" pitchFamily="18" charset="0"/>
              </a:rPr>
              <a:t> </a:t>
            </a:r>
            <a:r>
              <a:rPr lang="en-US" altLang="es-PE" sz="1600" dirty="0" err="1" smtClean="0">
                <a:solidFill>
                  <a:schemeClr val="bg1"/>
                </a:solidFill>
                <a:latin typeface="ITC Lubalin Graph Std Book" panose="02060502020205020404" pitchFamily="18" charset="0"/>
              </a:rPr>
              <a:t>mundial</a:t>
            </a:r>
            <a:r>
              <a:rPr lang="en-US" altLang="es-PE" sz="1600" dirty="0" smtClean="0">
                <a:solidFill>
                  <a:schemeClr val="bg1"/>
                </a:solidFill>
                <a:latin typeface="ITC Lubalin Graph Std Book" panose="02060502020205020404" pitchFamily="18" charset="0"/>
              </a:rPr>
              <a:t>  de </a:t>
            </a:r>
            <a:r>
              <a:rPr lang="en-US" altLang="es-PE" sz="1600" dirty="0" err="1" smtClean="0">
                <a:solidFill>
                  <a:schemeClr val="bg1"/>
                </a:solidFill>
                <a:latin typeface="ITC Lubalin Graph Std Book" panose="02060502020205020404" pitchFamily="18" charset="0"/>
              </a:rPr>
              <a:t>ajedrez</a:t>
            </a:r>
            <a:r>
              <a:rPr lang="en-US" altLang="es-PE" sz="1600" dirty="0" smtClean="0">
                <a:solidFill>
                  <a:schemeClr val="bg1"/>
                </a:solidFill>
                <a:latin typeface="ITC Lubalin Graph Std Book" panose="02060502020205020404" pitchFamily="18" charset="0"/>
              </a:rPr>
              <a:t> </a:t>
            </a:r>
            <a:r>
              <a:rPr lang="en-US" altLang="es-PE" sz="1600" dirty="0" err="1" smtClean="0">
                <a:solidFill>
                  <a:schemeClr val="bg1"/>
                </a:solidFill>
                <a:latin typeface="ITC Lubalin Graph Std Book" panose="02060502020205020404" pitchFamily="18" charset="0"/>
              </a:rPr>
              <a:t>después</a:t>
            </a:r>
            <a:r>
              <a:rPr lang="en-US" altLang="es-PE" sz="1600" dirty="0" smtClean="0">
                <a:solidFill>
                  <a:schemeClr val="bg1"/>
                </a:solidFill>
                <a:latin typeface="ITC Lubalin Graph Std Book" panose="02060502020205020404" pitchFamily="18" charset="0"/>
              </a:rPr>
              <a:t> de un </a:t>
            </a:r>
            <a:r>
              <a:rPr lang="en-US" altLang="es-PE" sz="1600" dirty="0" err="1" smtClean="0">
                <a:solidFill>
                  <a:schemeClr val="bg1"/>
                </a:solidFill>
                <a:latin typeface="ITC Lubalin Graph Std Book" panose="02060502020205020404" pitchFamily="18" charset="0"/>
              </a:rPr>
              <a:t>juego</a:t>
            </a:r>
            <a:r>
              <a:rPr lang="en-US" altLang="es-PE" sz="1600" dirty="0" smtClean="0">
                <a:solidFill>
                  <a:schemeClr val="bg1"/>
                </a:solidFill>
                <a:latin typeface="ITC Lubalin Graph Std Book" panose="02060502020205020404" pitchFamily="18" charset="0"/>
              </a:rPr>
              <a:t> de 6 </a:t>
            </a:r>
            <a:r>
              <a:rPr lang="en-US" altLang="es-PE" sz="1600" dirty="0" err="1" smtClean="0">
                <a:solidFill>
                  <a:schemeClr val="bg1"/>
                </a:solidFill>
                <a:latin typeface="ITC Lubalin Graph Std Book" panose="02060502020205020404" pitchFamily="18" charset="0"/>
              </a:rPr>
              <a:t>tiempos</a:t>
            </a:r>
            <a:r>
              <a:rPr lang="en-US" altLang="es-PE" sz="1600" dirty="0" smtClean="0">
                <a:solidFill>
                  <a:schemeClr val="bg1"/>
                </a:solidFill>
                <a:latin typeface="ITC Lubalin Graph Std Book" panose="02060502020205020404" pitchFamily="18" charset="0"/>
              </a:rPr>
              <a:t>: dos </a:t>
            </a:r>
            <a:r>
              <a:rPr lang="en-US" altLang="es-PE" sz="1600" dirty="0" err="1" smtClean="0">
                <a:solidFill>
                  <a:schemeClr val="bg1"/>
                </a:solidFill>
                <a:latin typeface="ITC Lubalin Graph Std Book" panose="02060502020205020404" pitchFamily="18" charset="0"/>
              </a:rPr>
              <a:t>ganadas</a:t>
            </a:r>
            <a:r>
              <a:rPr lang="en-US" altLang="es-PE" sz="1600" dirty="0" smtClean="0">
                <a:solidFill>
                  <a:schemeClr val="bg1"/>
                </a:solidFill>
                <a:latin typeface="ITC Lubalin Graph Std Book" panose="02060502020205020404" pitchFamily="18" charset="0"/>
              </a:rPr>
              <a:t> </a:t>
            </a:r>
            <a:r>
              <a:rPr lang="en-US" altLang="es-PE" sz="1600" dirty="0" err="1" smtClean="0">
                <a:solidFill>
                  <a:schemeClr val="bg1"/>
                </a:solidFill>
                <a:latin typeface="ITC Lubalin Graph Std Book" panose="02060502020205020404" pitchFamily="18" charset="0"/>
              </a:rPr>
              <a:t>por</a:t>
            </a:r>
            <a:r>
              <a:rPr lang="en-US" altLang="es-PE" sz="1600" dirty="0" smtClean="0">
                <a:solidFill>
                  <a:schemeClr val="bg1"/>
                </a:solidFill>
                <a:latin typeface="ITC Lubalin Graph Std Book" panose="02060502020205020404" pitchFamily="18" charset="0"/>
              </a:rPr>
              <a:t> IBM</a:t>
            </a:r>
            <a:r>
              <a:rPr lang="en-US" altLang="es-PE" sz="1600" dirty="0">
                <a:solidFill>
                  <a:schemeClr val="bg1"/>
                </a:solidFill>
                <a:latin typeface="ITC Lubalin Graph Std Book" panose="02060502020205020404" pitchFamily="18" charset="0"/>
              </a:rPr>
              <a:t>, </a:t>
            </a:r>
            <a:r>
              <a:rPr lang="en-US" altLang="es-PE" sz="1600" dirty="0" err="1" smtClean="0">
                <a:solidFill>
                  <a:schemeClr val="bg1"/>
                </a:solidFill>
                <a:latin typeface="ITC Lubalin Graph Std Book" panose="02060502020205020404" pitchFamily="18" charset="0"/>
              </a:rPr>
              <a:t>una</a:t>
            </a:r>
            <a:r>
              <a:rPr lang="en-US" altLang="es-PE" sz="1600" dirty="0" smtClean="0">
                <a:solidFill>
                  <a:schemeClr val="bg1"/>
                </a:solidFill>
                <a:latin typeface="ITC Lubalin Graph Std Book" panose="02060502020205020404" pitchFamily="18" charset="0"/>
              </a:rPr>
              <a:t> para el </a:t>
            </a:r>
            <a:r>
              <a:rPr lang="en-US" altLang="es-PE" sz="1600" dirty="0" err="1" smtClean="0">
                <a:solidFill>
                  <a:schemeClr val="bg1"/>
                </a:solidFill>
                <a:latin typeface="ITC Lubalin Graph Std Book" panose="02060502020205020404" pitchFamily="18" charset="0"/>
              </a:rPr>
              <a:t>campeón</a:t>
            </a:r>
            <a:r>
              <a:rPr lang="en-US" altLang="es-PE" sz="1600" dirty="0" smtClean="0">
                <a:solidFill>
                  <a:schemeClr val="bg1"/>
                </a:solidFill>
                <a:latin typeface="ITC Lubalin Graph Std Book" panose="02060502020205020404" pitchFamily="18" charset="0"/>
              </a:rPr>
              <a:t> y </a:t>
            </a:r>
            <a:r>
              <a:rPr lang="en-US" altLang="es-PE" sz="1600" dirty="0" err="1" smtClean="0">
                <a:solidFill>
                  <a:schemeClr val="bg1"/>
                </a:solidFill>
                <a:latin typeface="ITC Lubalin Graph Std Book" panose="02060502020205020404" pitchFamily="18" charset="0"/>
              </a:rPr>
              <a:t>tres</a:t>
            </a:r>
            <a:r>
              <a:rPr lang="en-US" altLang="es-PE" sz="1600" dirty="0" smtClean="0">
                <a:solidFill>
                  <a:schemeClr val="bg1"/>
                </a:solidFill>
                <a:latin typeface="ITC Lubalin Graph Std Book" panose="02060502020205020404" pitchFamily="18" charset="0"/>
              </a:rPr>
              <a:t> </a:t>
            </a:r>
            <a:r>
              <a:rPr lang="en-US" altLang="es-PE" sz="1600" dirty="0" err="1" smtClean="0">
                <a:solidFill>
                  <a:schemeClr val="bg1"/>
                </a:solidFill>
                <a:latin typeface="ITC Lubalin Graph Std Book" panose="02060502020205020404" pitchFamily="18" charset="0"/>
              </a:rPr>
              <a:t>empates</a:t>
            </a:r>
            <a:r>
              <a:rPr lang="en-US" altLang="es-PE" sz="1600" dirty="0" smtClean="0">
                <a:solidFill>
                  <a:schemeClr val="bg1"/>
                </a:solidFill>
                <a:latin typeface="ITC Lubalin Graph Std Book" panose="02060502020205020404" pitchFamily="18" charset="0"/>
              </a:rPr>
              <a:t>.</a:t>
            </a:r>
            <a:endParaRPr lang="en-US" altLang="es-PE" sz="1600" dirty="0">
              <a:solidFill>
                <a:schemeClr val="bg1"/>
              </a:solidFill>
              <a:latin typeface="ITC Lubalin Graph Std Book" panose="02060502020205020404" pitchFamily="18" charset="0"/>
            </a:endParaRPr>
          </a:p>
        </p:txBody>
      </p:sp>
      <p:sp>
        <p:nvSpPr>
          <p:cNvPr id="10" name="Rectángulo 9"/>
          <p:cNvSpPr/>
          <p:nvPr/>
        </p:nvSpPr>
        <p:spPr>
          <a:xfrm>
            <a:off x="5968209" y="6009227"/>
            <a:ext cx="540327" cy="162973"/>
          </a:xfrm>
          <a:prstGeom prst="rect">
            <a:avLst/>
          </a:prstGeom>
          <a:solidFill>
            <a:srgbClr val="0D0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Rectángulo 2"/>
          <p:cNvSpPr/>
          <p:nvPr/>
        </p:nvSpPr>
        <p:spPr>
          <a:xfrm>
            <a:off x="1251284" y="197427"/>
            <a:ext cx="362769" cy="153129"/>
          </a:xfrm>
          <a:prstGeom prst="rect">
            <a:avLst/>
          </a:prstGeom>
          <a:solidFill>
            <a:srgbClr val="1E1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86386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cap="none" dirty="0" smtClean="0">
                <a:latin typeface="ITC Lubalin Graph Std Book" panose="02060502020205020404" pitchFamily="18" charset="0"/>
              </a:rPr>
              <a:t>SABRE…</a:t>
            </a:r>
            <a:endParaRPr lang="es-PE" cap="none" dirty="0">
              <a:latin typeface="ITC Lubalin Graph Std Book" panose="02060502020205020404" pitchFamily="18" charset="0"/>
            </a:endParaRPr>
          </a:p>
        </p:txBody>
      </p:sp>
      <p:graphicFrame>
        <p:nvGraphicFramePr>
          <p:cNvPr id="3" name="Diagrama 2"/>
          <p:cNvGraphicFramePr/>
          <p:nvPr>
            <p:extLst>
              <p:ext uri="{D42A27DB-BD31-4B8C-83A1-F6EECF244321}">
                <p14:modId xmlns:p14="http://schemas.microsoft.com/office/powerpoint/2010/main" val="4210928439"/>
              </p:ext>
            </p:extLst>
          </p:nvPr>
        </p:nvGraphicFramePr>
        <p:xfrm>
          <a:off x="1322137" y="2177716"/>
          <a:ext cx="7869989" cy="4042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4" descr="ibm-Sabre"/>
          <p:cNvPicPr>
            <a:picLocks noChangeAspect="1" noChangeArrowheads="1"/>
          </p:cNvPicPr>
          <p:nvPr/>
        </p:nvPicPr>
        <p:blipFill rotWithShape="1">
          <a:blip r:embed="rId8">
            <a:extLst>
              <a:ext uri="{28A0092B-C50C-407E-A947-70E740481C1C}">
                <a14:useLocalDpi xmlns:a14="http://schemas.microsoft.com/office/drawing/2010/main" val="0"/>
              </a:ext>
            </a:extLst>
          </a:blip>
          <a:srcRect t="23032" r="11841" b="21248"/>
          <a:stretch/>
        </p:blipFill>
        <p:spPr bwMode="auto">
          <a:xfrm>
            <a:off x="7836569" y="4932947"/>
            <a:ext cx="4355431" cy="1651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677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cap="none" dirty="0" smtClean="0">
                <a:latin typeface="ITC Lubalin Graph Std Book" panose="02060502020205020404" pitchFamily="18" charset="0"/>
              </a:rPr>
              <a:t>Premio Nobel</a:t>
            </a:r>
            <a:endParaRPr lang="es-PE" cap="none" dirty="0">
              <a:latin typeface="ITC Lubalin Graph Std Book" panose="02060502020205020404" pitchFamily="18" charset="0"/>
            </a:endParaRPr>
          </a:p>
        </p:txBody>
      </p:sp>
      <p:sp>
        <p:nvSpPr>
          <p:cNvPr id="4" name="CuadroTexto 3"/>
          <p:cNvSpPr txBox="1"/>
          <p:nvPr/>
        </p:nvSpPr>
        <p:spPr>
          <a:xfrm>
            <a:off x="1011533" y="516645"/>
            <a:ext cx="2302233" cy="5386090"/>
          </a:xfrm>
          <a:prstGeom prst="rect">
            <a:avLst/>
          </a:prstGeom>
          <a:noFill/>
        </p:spPr>
        <p:txBody>
          <a:bodyPr wrap="none" rtlCol="0">
            <a:spAutoFit/>
          </a:bodyPr>
          <a:lstStyle/>
          <a:p>
            <a:r>
              <a:rPr lang="es-PE" sz="34400" dirty="0" smtClean="0"/>
              <a:t>5</a:t>
            </a:r>
            <a:endParaRPr lang="es-PE" sz="34400" dirty="0"/>
          </a:p>
        </p:txBody>
      </p:sp>
      <p:sp>
        <p:nvSpPr>
          <p:cNvPr id="5" name="CuadroTexto 4"/>
          <p:cNvSpPr txBox="1"/>
          <p:nvPr/>
        </p:nvSpPr>
        <p:spPr>
          <a:xfrm>
            <a:off x="3196928" y="3167158"/>
            <a:ext cx="4040133" cy="2554545"/>
          </a:xfrm>
          <a:prstGeom prst="rect">
            <a:avLst/>
          </a:prstGeom>
          <a:noFill/>
        </p:spPr>
        <p:txBody>
          <a:bodyPr wrap="square" rtlCol="0">
            <a:spAutoFit/>
          </a:bodyPr>
          <a:lstStyle/>
          <a:p>
            <a:r>
              <a:rPr lang="es-PE" sz="4000" dirty="0" err="1" smtClean="0">
                <a:solidFill>
                  <a:schemeClr val="accent2">
                    <a:lumMod val="20000"/>
                    <a:lumOff val="80000"/>
                  </a:schemeClr>
                </a:solidFill>
                <a:latin typeface="ITC Lubalin Graph Std Book" panose="02060502020205020404" pitchFamily="18" charset="0"/>
              </a:rPr>
              <a:t>IBMers</a:t>
            </a:r>
            <a:r>
              <a:rPr lang="es-PE" sz="4000" dirty="0" smtClean="0">
                <a:solidFill>
                  <a:schemeClr val="accent2">
                    <a:lumMod val="20000"/>
                    <a:lumOff val="80000"/>
                  </a:schemeClr>
                </a:solidFill>
                <a:latin typeface="ITC Lubalin Graph Std Book" panose="02060502020205020404" pitchFamily="18" charset="0"/>
              </a:rPr>
              <a:t> han ganado el Premio Nobel de Física</a:t>
            </a:r>
            <a:endParaRPr lang="es-PE" sz="4000" dirty="0">
              <a:solidFill>
                <a:schemeClr val="accent2">
                  <a:lumMod val="20000"/>
                  <a:lumOff val="80000"/>
                </a:schemeClr>
              </a:solidFill>
              <a:latin typeface="ITC Lubalin Graph Std Book" panose="02060502020205020404" pitchFamily="18" charset="0"/>
            </a:endParaRPr>
          </a:p>
        </p:txBody>
      </p:sp>
      <p:pic>
        <p:nvPicPr>
          <p:cNvPr id="1026" name="Picture 2" descr="http://upload.wikimedia.org/wikipedia/en/archive/e/ed/20131011153017!Nobel_Pri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061" y="2010651"/>
            <a:ext cx="4762500" cy="4686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828112" y="2621909"/>
            <a:ext cx="5188688" cy="3463784"/>
            <a:chOff x="744279" y="2139574"/>
            <a:chExt cx="5188688" cy="3463784"/>
          </a:xfrm>
        </p:grpSpPr>
        <p:sp>
          <p:nvSpPr>
            <p:cNvPr id="8" name="Rectangle 7"/>
            <p:cNvSpPr/>
            <p:nvPr/>
          </p:nvSpPr>
          <p:spPr>
            <a:xfrm>
              <a:off x="744279" y="2139574"/>
              <a:ext cx="5188688" cy="3463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89591" y="2446884"/>
              <a:ext cx="4958316" cy="2862322"/>
            </a:xfrm>
            <a:prstGeom prst="rect">
              <a:avLst/>
            </a:prstGeom>
          </p:spPr>
          <p:txBody>
            <a:bodyPr wrap="square">
              <a:spAutoFit/>
            </a:bodyPr>
            <a:lstStyle/>
            <a:p>
              <a:pPr lvl="0"/>
              <a:r>
                <a:rPr lang="en-US" altLang="es-PE" dirty="0">
                  <a:latin typeface="ITC Lubalin Graph Std Book" panose="02060502020205020404" pitchFamily="18" charset="0"/>
                </a:rPr>
                <a:t>Alex Müller </a:t>
              </a:r>
              <a:r>
                <a:rPr lang="en-US" altLang="es-PE" dirty="0" smtClean="0">
                  <a:latin typeface="ITC Lubalin Graph Std Book" panose="02060502020205020404" pitchFamily="18" charset="0"/>
                </a:rPr>
                <a:t>y Georg </a:t>
              </a:r>
              <a:r>
                <a:rPr lang="en-US" altLang="es-PE" dirty="0">
                  <a:latin typeface="ITC Lubalin Graph Std Book" panose="02060502020205020404" pitchFamily="18" charset="0"/>
                </a:rPr>
                <a:t>Bednorz </a:t>
              </a:r>
              <a:r>
                <a:rPr lang="en-US" altLang="es-PE" dirty="0" smtClean="0">
                  <a:latin typeface="ITC Lubalin Graph Std Book" panose="02060502020205020404" pitchFamily="18" charset="0"/>
                </a:rPr>
                <a:t>(1987)</a:t>
              </a:r>
              <a:endParaRPr lang="en-US" dirty="0"/>
            </a:p>
            <a:p>
              <a:r>
                <a:rPr lang="es-ES" dirty="0" smtClean="0"/>
                <a:t>Descubrimiento </a:t>
              </a:r>
              <a:r>
                <a:rPr lang="es-ES" dirty="0"/>
                <a:t>de la superconductividad de alta temperatura en una nueva clase de </a:t>
              </a:r>
              <a:r>
                <a:rPr lang="es-ES" dirty="0" smtClean="0"/>
                <a:t>materiales</a:t>
              </a:r>
            </a:p>
            <a:p>
              <a:endParaRPr lang="es-ES" dirty="0"/>
            </a:p>
            <a:p>
              <a:pPr lvl="0"/>
              <a:r>
                <a:rPr lang="en-US" altLang="es-PE" dirty="0">
                  <a:latin typeface="ITC Lubalin Graph Std Book" panose="02060502020205020404" pitchFamily="18" charset="0"/>
                </a:rPr>
                <a:t>Heinrich Rohrer </a:t>
              </a:r>
              <a:r>
                <a:rPr lang="en-US" altLang="es-PE" dirty="0" smtClean="0">
                  <a:latin typeface="ITC Lubalin Graph Std Book" panose="02060502020205020404" pitchFamily="18" charset="0"/>
                </a:rPr>
                <a:t>y </a:t>
              </a:r>
              <a:r>
                <a:rPr lang="en-US" altLang="es-PE" dirty="0" err="1" smtClean="0">
                  <a:latin typeface="ITC Lubalin Graph Std Book" panose="02060502020205020404" pitchFamily="18" charset="0"/>
                </a:rPr>
                <a:t>Gerd</a:t>
              </a:r>
              <a:r>
                <a:rPr lang="en-US" altLang="es-PE" dirty="0" smtClean="0">
                  <a:latin typeface="ITC Lubalin Graph Std Book" panose="02060502020205020404" pitchFamily="18" charset="0"/>
                </a:rPr>
                <a:t> Binnig (1986)</a:t>
              </a:r>
              <a:endParaRPr lang="en-US" dirty="0"/>
            </a:p>
            <a:p>
              <a:pPr lvl="0"/>
              <a:r>
                <a:rPr lang="es-ES" dirty="0" smtClean="0"/>
                <a:t>Invención </a:t>
              </a:r>
              <a:r>
                <a:rPr lang="es-ES" dirty="0"/>
                <a:t>del microscopio de efecto túnel</a:t>
              </a:r>
              <a:endParaRPr lang="en-US" dirty="0"/>
            </a:p>
            <a:p>
              <a:endParaRPr lang="es-PE" dirty="0" smtClean="0"/>
            </a:p>
            <a:p>
              <a:pPr lvl="0"/>
              <a:r>
                <a:rPr lang="en-US" altLang="es-PE" dirty="0">
                  <a:latin typeface="ITC Lubalin Graph Std Book" panose="02060502020205020404" pitchFamily="18" charset="0"/>
                </a:rPr>
                <a:t>Leo Esaki </a:t>
              </a:r>
              <a:r>
                <a:rPr lang="en-US" altLang="es-PE" dirty="0" smtClean="0"/>
                <a:t>(1973)</a:t>
              </a:r>
              <a:endParaRPr lang="es-PE" dirty="0" smtClean="0"/>
            </a:p>
            <a:p>
              <a:pPr lvl="0"/>
              <a:r>
                <a:rPr lang="es-ES" dirty="0" smtClean="0"/>
                <a:t>Invención </a:t>
              </a:r>
              <a:r>
                <a:rPr lang="es-ES" dirty="0"/>
                <a:t>del efecto túnel de electrones en los </a:t>
              </a:r>
              <a:r>
                <a:rPr lang="es-ES" dirty="0" smtClean="0"/>
                <a:t>semiconductores</a:t>
              </a:r>
              <a:endParaRPr lang="es-PE" dirty="0">
                <a:latin typeface="ITC Lubalin Graph Std Book" panose="02060502020205020404" pitchFamily="18" charset="0"/>
              </a:endParaRPr>
            </a:p>
          </p:txBody>
        </p:sp>
      </p:grpSp>
    </p:spTree>
    <p:extLst>
      <p:ext uri="{BB962C8B-B14F-4D97-AF65-F5344CB8AC3E}">
        <p14:creationId xmlns:p14="http://schemas.microsoft.com/office/powerpoint/2010/main" val="9130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
        <p:nvSpPr>
          <p:cNvPr id="2" name="Título 1"/>
          <p:cNvSpPr>
            <a:spLocks noGrp="1"/>
          </p:cNvSpPr>
          <p:nvPr>
            <p:ph type="title"/>
          </p:nvPr>
        </p:nvSpPr>
        <p:spPr>
          <a:xfrm>
            <a:off x="0" y="284176"/>
            <a:ext cx="12192000" cy="1508760"/>
          </a:xfrm>
        </p:spPr>
        <p:txBody>
          <a:bodyPr>
            <a:normAutofit/>
          </a:bodyPr>
          <a:lstStyle/>
          <a:p>
            <a:pPr algn="ctr"/>
            <a:r>
              <a:rPr lang="es-PE" sz="6000" cap="none" dirty="0" smtClean="0">
                <a:latin typeface="ITC Lubalin Graph Std Book" panose="02060502020205020404" pitchFamily="18" charset="0"/>
              </a:rPr>
              <a:t>Nobel </a:t>
            </a:r>
            <a:r>
              <a:rPr lang="es-PE" sz="6000" cap="none" dirty="0" err="1" smtClean="0">
                <a:latin typeface="ITC Lubalin Graph Std Book" panose="02060502020205020404" pitchFamily="18" charset="0"/>
              </a:rPr>
              <a:t>Prizes</a:t>
            </a:r>
            <a:endParaRPr lang="es-PE" sz="6000" cap="none" dirty="0">
              <a:latin typeface="ITC Lubalin Graph Std Book" panose="02060502020205020404" pitchFamily="18" charset="0"/>
            </a:endParaRPr>
          </a:p>
        </p:txBody>
      </p:sp>
      <p:graphicFrame>
        <p:nvGraphicFramePr>
          <p:cNvPr id="4" name="Diagrama 3"/>
          <p:cNvGraphicFramePr/>
          <p:nvPr>
            <p:extLst>
              <p:ext uri="{D42A27DB-BD31-4B8C-83A1-F6EECF244321}">
                <p14:modId xmlns:p14="http://schemas.microsoft.com/office/powerpoint/2010/main" val="3356116097"/>
              </p:ext>
            </p:extLst>
          </p:nvPr>
        </p:nvGraphicFramePr>
        <p:xfrm>
          <a:off x="0" y="2077112"/>
          <a:ext cx="12192000" cy="4123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77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3451" y="842211"/>
            <a:ext cx="6124075" cy="517358"/>
          </a:xfrm>
        </p:spPr>
        <p:txBody>
          <a:bodyPr>
            <a:noAutofit/>
          </a:bodyPr>
          <a:lstStyle/>
          <a:p>
            <a:r>
              <a:rPr lang="es-PE" sz="9600" cap="none" dirty="0" smtClean="0">
                <a:latin typeface="ITC Lubalin Graph Std Book" panose="02060502020205020404" pitchFamily="18" charset="0"/>
                <a:ea typeface="+mn-ea"/>
                <a:cs typeface="+mn-cs"/>
              </a:rPr>
              <a:t>The </a:t>
            </a:r>
            <a:r>
              <a:rPr lang="es-PE" sz="9600" dirty="0" smtClean="0">
                <a:latin typeface="ITC Lubalin Graph Std Book" panose="02060502020205020404" pitchFamily="18" charset="0"/>
                <a:ea typeface="+mn-ea"/>
                <a:cs typeface="+mn-cs"/>
              </a:rPr>
              <a:t>PC</a:t>
            </a:r>
            <a:endParaRPr lang="es-PE" sz="9600" dirty="0">
              <a:latin typeface="ITC Lubalin Graph Std Book" panose="02060502020205020404" pitchFamily="18" charset="0"/>
              <a:ea typeface="+mn-ea"/>
              <a:cs typeface="+mn-cs"/>
            </a:endParaRPr>
          </a:p>
        </p:txBody>
      </p:sp>
      <p:sp>
        <p:nvSpPr>
          <p:cNvPr id="3" name="Rectángulo 2"/>
          <p:cNvSpPr/>
          <p:nvPr/>
        </p:nvSpPr>
        <p:spPr>
          <a:xfrm>
            <a:off x="6328611" y="2165690"/>
            <a:ext cx="5478380" cy="1938992"/>
          </a:xfrm>
          <a:prstGeom prst="rect">
            <a:avLst/>
          </a:prstGeom>
        </p:spPr>
        <p:txBody>
          <a:bodyPr wrap="square">
            <a:spAutoFit/>
          </a:bodyPr>
          <a:lstStyle/>
          <a:p>
            <a:pPr marL="285750" indent="-285750">
              <a:buFont typeface="Arial" panose="020B0604020202020204" pitchFamily="34" charset="0"/>
              <a:buChar char="•"/>
            </a:pPr>
            <a:r>
              <a:rPr lang="es-PE" altLang="es-PE" sz="2400" dirty="0">
                <a:latin typeface="ITC Lubalin Graph Std Book" panose="02060502020205020404" pitchFamily="18" charset="0"/>
              </a:rPr>
              <a:t>Introducida el 12 de Agosto de 1981</a:t>
            </a:r>
          </a:p>
          <a:p>
            <a:pPr marL="285750" indent="-285750">
              <a:buFont typeface="Arial" panose="020B0604020202020204" pitchFamily="34" charset="0"/>
              <a:buChar char="•"/>
            </a:pPr>
            <a:r>
              <a:rPr lang="es-PE" altLang="es-PE" sz="2400" dirty="0">
                <a:latin typeface="ITC Lubalin Graph Std Book" panose="02060502020205020404" pitchFamily="18" charset="0"/>
              </a:rPr>
              <a:t>Contaba con sólo 16Kb de RAM y Sin disco </a:t>
            </a:r>
            <a:r>
              <a:rPr lang="es-PE" altLang="es-PE" sz="2400" dirty="0" smtClean="0">
                <a:latin typeface="ITC Lubalin Graph Std Book" panose="02060502020205020404" pitchFamily="18" charset="0"/>
              </a:rPr>
              <a:t>duro.</a:t>
            </a:r>
            <a:endParaRPr lang="es-PE" altLang="es-PE" sz="2400" dirty="0">
              <a:latin typeface="ITC Lubalin Graph Std Book" panose="02060502020205020404" pitchFamily="18" charset="0"/>
            </a:endParaRPr>
          </a:p>
          <a:p>
            <a:pPr marL="285750" indent="-285750">
              <a:buFont typeface="Arial" panose="020B0604020202020204" pitchFamily="34" charset="0"/>
              <a:buChar char="•"/>
            </a:pPr>
            <a:r>
              <a:rPr lang="es-PE" altLang="es-PE" sz="2400" dirty="0">
                <a:latin typeface="ITC Lubalin Graph Std Book" panose="02060502020205020404" pitchFamily="18" charset="0"/>
              </a:rPr>
              <a:t>Se vendió por US$1565</a:t>
            </a:r>
          </a:p>
        </p:txBody>
      </p:sp>
      <p:pic>
        <p:nvPicPr>
          <p:cNvPr id="6" name="Picture 3" descr="IBM-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538" y="-146276"/>
            <a:ext cx="3685674" cy="22148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2.wikia.nocookie.net/__cb20140503035503/videojuego/images/2/26/IBM_PC_modelo_80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51" y="2165690"/>
            <a:ext cx="5590604" cy="37177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528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3451" y="842211"/>
            <a:ext cx="7110665" cy="517358"/>
          </a:xfrm>
        </p:spPr>
        <p:txBody>
          <a:bodyPr>
            <a:noAutofit/>
          </a:bodyPr>
          <a:lstStyle/>
          <a:p>
            <a:r>
              <a:rPr lang="es-PE" sz="9600" cap="none" dirty="0" smtClean="0">
                <a:latin typeface="ITC Lubalin Graph Std Book" panose="02060502020205020404" pitchFamily="18" charset="0"/>
                <a:ea typeface="+mn-ea"/>
                <a:cs typeface="+mn-cs"/>
              </a:rPr>
              <a:t>BAR </a:t>
            </a:r>
            <a:r>
              <a:rPr lang="es-PE" sz="9600" cap="none" dirty="0" err="1" smtClean="0">
                <a:latin typeface="ITC Lubalin Graph Std Book" panose="02060502020205020404" pitchFamily="18" charset="0"/>
                <a:ea typeface="+mn-ea"/>
                <a:cs typeface="+mn-cs"/>
              </a:rPr>
              <a:t>Codes</a:t>
            </a:r>
            <a:endParaRPr lang="es-PE" sz="9600" dirty="0">
              <a:latin typeface="ITC Lubalin Graph Std Book" panose="02060502020205020404" pitchFamily="18" charset="0"/>
              <a:ea typeface="+mn-ea"/>
              <a:cs typeface="+mn-cs"/>
            </a:endParaRPr>
          </a:p>
        </p:txBody>
      </p:sp>
      <p:pic>
        <p:nvPicPr>
          <p:cNvPr id="11266" name="Picture 2" descr="http://webspherecompetition.files.wordpress.com/2013/01/tumblr_mgdygysujf1s141c3o1_400.png?w=204&amp;h=232"/>
          <p:cNvPicPr>
            <a:picLocks noChangeAspect="1" noChangeArrowheads="1"/>
          </p:cNvPicPr>
          <p:nvPr/>
        </p:nvPicPr>
        <p:blipFill rotWithShape="1">
          <a:blip r:embed="rId2">
            <a:extLst>
              <a:ext uri="{28A0092B-C50C-407E-A947-70E740481C1C}">
                <a14:useLocalDpi xmlns:a14="http://schemas.microsoft.com/office/drawing/2010/main" val="0"/>
              </a:ext>
            </a:extLst>
          </a:blip>
          <a:srcRect t="10254" b="22232"/>
          <a:stretch/>
        </p:blipFill>
        <p:spPr bwMode="auto">
          <a:xfrm>
            <a:off x="7664116" y="228600"/>
            <a:ext cx="1943100" cy="149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646949" y="2334127"/>
            <a:ext cx="548915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l">
              <a:buFont typeface="Arial" panose="020B0604020202020204" pitchFamily="34" charset="0"/>
              <a:buChar char="•"/>
            </a:pPr>
            <a:r>
              <a:rPr lang="es-PE" altLang="es-PE" sz="2200" dirty="0">
                <a:latin typeface="ITC Lubalin Graph Std Book" panose="02060502020205020404" pitchFamily="18" charset="0"/>
              </a:rPr>
              <a:t>Joseph Woodland, contribuyó a la invención del Universal </a:t>
            </a:r>
            <a:r>
              <a:rPr lang="es-PE" altLang="es-PE" sz="2200" dirty="0" err="1">
                <a:latin typeface="ITC Lubalin Graph Std Book" panose="02060502020205020404" pitchFamily="18" charset="0"/>
              </a:rPr>
              <a:t>Product</a:t>
            </a:r>
            <a:r>
              <a:rPr lang="es-PE" altLang="es-PE" sz="2200" dirty="0">
                <a:latin typeface="ITC Lubalin Graph Std Book" panose="02060502020205020404" pitchFamily="18" charset="0"/>
              </a:rPr>
              <a:t> </a:t>
            </a:r>
            <a:r>
              <a:rPr lang="es-PE" altLang="es-PE" sz="2200" dirty="0" err="1">
                <a:latin typeface="ITC Lubalin Graph Std Book" panose="02060502020205020404" pitchFamily="18" charset="0"/>
              </a:rPr>
              <a:t>Code</a:t>
            </a:r>
            <a:r>
              <a:rPr lang="es-PE" altLang="es-PE" sz="2200" dirty="0">
                <a:latin typeface="ITC Lubalin Graph Std Book" panose="02060502020205020404" pitchFamily="18" charset="0"/>
              </a:rPr>
              <a:t> (UPC)</a:t>
            </a:r>
          </a:p>
          <a:p>
            <a:pPr marL="285750" indent="-285750" algn="l">
              <a:buFont typeface="Arial" panose="020B0604020202020204" pitchFamily="34" charset="0"/>
              <a:buChar char="•"/>
            </a:pPr>
            <a:r>
              <a:rPr lang="es-PE" altLang="es-PE" sz="2200" dirty="0">
                <a:latin typeface="ITC Lubalin Graph Std Book" panose="02060502020205020404" pitchFamily="18" charset="0"/>
              </a:rPr>
              <a:t>Se patentó la idea pero la tecnología láser no estaba vigente aún</a:t>
            </a:r>
          </a:p>
          <a:p>
            <a:pPr marL="285750" indent="-285750" algn="l">
              <a:buFont typeface="Arial" panose="020B0604020202020204" pitchFamily="34" charset="0"/>
              <a:buChar char="•"/>
            </a:pPr>
            <a:r>
              <a:rPr lang="es-PE" altLang="es-PE" sz="2200" dirty="0">
                <a:latin typeface="ITC Lubalin Graph Std Book" panose="02060502020205020404" pitchFamily="18" charset="0"/>
              </a:rPr>
              <a:t>Woodland </a:t>
            </a:r>
            <a:r>
              <a:rPr lang="es-PE" altLang="es-PE" sz="2200" dirty="0" smtClean="0">
                <a:latin typeface="ITC Lubalin Graph Std Book" panose="02060502020205020404" pitchFamily="18" charset="0"/>
              </a:rPr>
              <a:t>trabajó </a:t>
            </a:r>
            <a:r>
              <a:rPr lang="es-PE" altLang="es-PE" sz="2200" dirty="0">
                <a:latin typeface="ITC Lubalin Graph Std Book" panose="02060502020205020404" pitchFamily="18" charset="0"/>
              </a:rPr>
              <a:t>con IBM durante los ’70s para la creación del </a:t>
            </a:r>
            <a:r>
              <a:rPr lang="es-PE" altLang="es-PE" sz="2200" dirty="0" smtClean="0">
                <a:latin typeface="ITC Lubalin Graph Std Book" panose="02060502020205020404" pitchFamily="18" charset="0"/>
              </a:rPr>
              <a:t>scanner </a:t>
            </a:r>
            <a:r>
              <a:rPr lang="es-PE" altLang="es-PE" sz="2200" dirty="0">
                <a:latin typeface="ITC Lubalin Graph Std Book" panose="02060502020205020404" pitchFamily="18" charset="0"/>
              </a:rPr>
              <a:t>láser</a:t>
            </a:r>
          </a:p>
          <a:p>
            <a:pPr marL="285750" indent="-285750">
              <a:buFont typeface="Arial" panose="020B0604020202020204" pitchFamily="34" charset="0"/>
              <a:buChar char="•"/>
            </a:pPr>
            <a:endParaRPr lang="en-US" altLang="es-PE" sz="2200" dirty="0">
              <a:latin typeface="ITC Lubalin Graph Std Book" panose="02060502020205020404" pitchFamily="18" charset="0"/>
            </a:endParaRPr>
          </a:p>
        </p:txBody>
      </p:sp>
      <p:pic>
        <p:nvPicPr>
          <p:cNvPr id="11268" name="Picture 4" descr="http://i.telegraph.co.uk/multimedia/archive/02427/Joseph-Woodland_242775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648" y="2334127"/>
            <a:ext cx="4838123" cy="301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93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3451" y="842211"/>
            <a:ext cx="11044991" cy="517358"/>
          </a:xfrm>
        </p:spPr>
        <p:txBody>
          <a:bodyPr>
            <a:noAutofit/>
          </a:bodyPr>
          <a:lstStyle/>
          <a:p>
            <a:r>
              <a:rPr lang="es-PE" sz="7200" cap="none" dirty="0" err="1" smtClean="0">
                <a:latin typeface="ITC Lubalin Graph Std Book" panose="02060502020205020404" pitchFamily="18" charset="0"/>
                <a:ea typeface="+mn-ea"/>
                <a:cs typeface="+mn-cs"/>
              </a:rPr>
              <a:t>Relational</a:t>
            </a:r>
            <a:r>
              <a:rPr lang="es-PE" sz="7200" cap="none" dirty="0" smtClean="0">
                <a:latin typeface="ITC Lubalin Graph Std Book" panose="02060502020205020404" pitchFamily="18" charset="0"/>
                <a:ea typeface="+mn-ea"/>
                <a:cs typeface="+mn-cs"/>
              </a:rPr>
              <a:t> </a:t>
            </a:r>
            <a:r>
              <a:rPr lang="es-PE" sz="7200" cap="none" dirty="0" err="1" smtClean="0">
                <a:latin typeface="ITC Lubalin Graph Std Book" panose="02060502020205020404" pitchFamily="18" charset="0"/>
                <a:ea typeface="+mn-ea"/>
                <a:cs typeface="+mn-cs"/>
              </a:rPr>
              <a:t>Databases</a:t>
            </a:r>
            <a:endParaRPr lang="es-PE" sz="7200" dirty="0">
              <a:latin typeface="ITC Lubalin Graph Std Book" panose="02060502020205020404" pitchFamily="18" charset="0"/>
              <a:ea typeface="+mn-ea"/>
              <a:cs typeface="+mn-cs"/>
            </a:endParaRPr>
          </a:p>
        </p:txBody>
      </p:sp>
      <p:sp>
        <p:nvSpPr>
          <p:cNvPr id="7" name="Text Box 5"/>
          <p:cNvSpPr txBox="1">
            <a:spLocks noChangeArrowheads="1"/>
          </p:cNvSpPr>
          <p:nvPr/>
        </p:nvSpPr>
        <p:spPr bwMode="auto">
          <a:xfrm>
            <a:off x="646949" y="2334127"/>
            <a:ext cx="546509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lang="en-US" altLang="es-PE" sz="2000" dirty="0">
                <a:latin typeface="ITC Lubalin Graph Std Book" panose="02060502020205020404" pitchFamily="18" charset="0"/>
              </a:rPr>
              <a:t>El </a:t>
            </a:r>
            <a:r>
              <a:rPr lang="en-US" altLang="es-PE" sz="2000" dirty="0" err="1">
                <a:latin typeface="ITC Lubalin Graph Std Book" panose="02060502020205020404" pitchFamily="18" charset="0"/>
              </a:rPr>
              <a:t>concepto</a:t>
            </a:r>
            <a:r>
              <a:rPr lang="en-US" altLang="es-PE" sz="2000" dirty="0">
                <a:latin typeface="ITC Lubalin Graph Std Book" panose="02060502020205020404" pitchFamily="18" charset="0"/>
              </a:rPr>
              <a:t> y </a:t>
            </a:r>
            <a:r>
              <a:rPr lang="en-US" altLang="es-PE" sz="2000" dirty="0" err="1">
                <a:latin typeface="ITC Lubalin Graph Std Book" panose="02060502020205020404" pitchFamily="18" charset="0"/>
              </a:rPr>
              <a:t>modelamiento</a:t>
            </a:r>
            <a:r>
              <a:rPr lang="en-US" altLang="es-PE" sz="2000" dirty="0">
                <a:latin typeface="ITC Lubalin Graph Std Book" panose="02060502020205020404" pitchFamily="18" charset="0"/>
              </a:rPr>
              <a:t> de </a:t>
            </a:r>
            <a:r>
              <a:rPr lang="en-US" altLang="es-PE" sz="2000" dirty="0" err="1">
                <a:latin typeface="ITC Lubalin Graph Std Book" panose="02060502020205020404" pitchFamily="18" charset="0"/>
              </a:rPr>
              <a:t>una</a:t>
            </a:r>
            <a:r>
              <a:rPr lang="en-US" altLang="es-PE" sz="2000" dirty="0">
                <a:latin typeface="ITC Lubalin Graph Std Book" panose="02060502020205020404" pitchFamily="18" charset="0"/>
              </a:rPr>
              <a:t> base de </a:t>
            </a:r>
            <a:r>
              <a:rPr lang="en-US" altLang="es-PE" sz="2000" dirty="0" err="1">
                <a:latin typeface="ITC Lubalin Graph Std Book" panose="02060502020205020404" pitchFamily="18" charset="0"/>
              </a:rPr>
              <a:t>datos</a:t>
            </a:r>
            <a:r>
              <a:rPr lang="en-US" altLang="es-PE" sz="2000" dirty="0">
                <a:latin typeface="ITC Lubalin Graph Std Book" panose="02060502020205020404" pitchFamily="18" charset="0"/>
              </a:rPr>
              <a:t> </a:t>
            </a:r>
            <a:r>
              <a:rPr lang="en-US" altLang="es-PE" sz="2000" dirty="0" err="1">
                <a:latin typeface="ITC Lubalin Graph Std Book" panose="02060502020205020404" pitchFamily="18" charset="0"/>
              </a:rPr>
              <a:t>fue</a:t>
            </a:r>
            <a:r>
              <a:rPr lang="en-US" altLang="es-PE" sz="2000" dirty="0">
                <a:latin typeface="ITC Lubalin Graph Std Book" panose="02060502020205020404" pitchFamily="18" charset="0"/>
              </a:rPr>
              <a:t> </a:t>
            </a:r>
            <a:r>
              <a:rPr lang="en-US" altLang="es-PE" sz="2000" dirty="0" err="1">
                <a:latin typeface="ITC Lubalin Graph Std Book" panose="02060502020205020404" pitchFamily="18" charset="0"/>
              </a:rPr>
              <a:t>originada</a:t>
            </a:r>
            <a:r>
              <a:rPr lang="en-US" altLang="es-PE" sz="2000" dirty="0">
                <a:latin typeface="ITC Lubalin Graph Std Book" panose="02060502020205020404" pitchFamily="18" charset="0"/>
              </a:rPr>
              <a:t>, </a:t>
            </a:r>
            <a:r>
              <a:rPr lang="en-US" altLang="es-PE" sz="2000" dirty="0" err="1">
                <a:latin typeface="ITC Lubalin Graph Std Book" panose="02060502020205020404" pitchFamily="18" charset="0"/>
              </a:rPr>
              <a:t>implementada</a:t>
            </a:r>
            <a:r>
              <a:rPr lang="en-US" altLang="es-PE" sz="2000" dirty="0">
                <a:latin typeface="ITC Lubalin Graph Std Book" panose="02060502020205020404" pitchFamily="18" charset="0"/>
              </a:rPr>
              <a:t> y </a:t>
            </a:r>
            <a:r>
              <a:rPr lang="en-US" altLang="es-PE" sz="2000" dirty="0" err="1">
                <a:latin typeface="ITC Lubalin Graph Std Book" panose="02060502020205020404" pitchFamily="18" charset="0"/>
              </a:rPr>
              <a:t>probada</a:t>
            </a:r>
            <a:r>
              <a:rPr lang="en-US" altLang="es-PE" sz="2000" dirty="0">
                <a:latin typeface="ITC Lubalin Graph Std Book" panose="02060502020205020404" pitchFamily="18" charset="0"/>
              </a:rPr>
              <a:t> </a:t>
            </a:r>
            <a:r>
              <a:rPr lang="en-US" altLang="es-PE" sz="2000" dirty="0" err="1">
                <a:latin typeface="ITC Lubalin Graph Std Book" panose="02060502020205020404" pitchFamily="18" charset="0"/>
              </a:rPr>
              <a:t>por</a:t>
            </a:r>
            <a:r>
              <a:rPr lang="en-US" altLang="es-PE" sz="2000" dirty="0">
                <a:latin typeface="ITC Lubalin Graph Std Book" panose="02060502020205020404" pitchFamily="18" charset="0"/>
              </a:rPr>
              <a:t> IBM </a:t>
            </a:r>
            <a:r>
              <a:rPr lang="en-US" altLang="es-PE" sz="2000" dirty="0" err="1">
                <a:latin typeface="ITC Lubalin Graph Std Book" panose="02060502020205020404" pitchFamily="18" charset="0"/>
              </a:rPr>
              <a:t>desde</a:t>
            </a:r>
            <a:r>
              <a:rPr lang="en-US" altLang="es-PE" sz="2000" dirty="0">
                <a:latin typeface="ITC Lubalin Graph Std Book" panose="02060502020205020404" pitchFamily="18" charset="0"/>
              </a:rPr>
              <a:t> 1970 </a:t>
            </a:r>
            <a:r>
              <a:rPr lang="en-US" altLang="es-PE" sz="2000" dirty="0" err="1">
                <a:latin typeface="ITC Lubalin Graph Std Book" panose="02060502020205020404" pitchFamily="18" charset="0"/>
              </a:rPr>
              <a:t>por</a:t>
            </a:r>
            <a:r>
              <a:rPr lang="en-US" altLang="es-PE" sz="2000" dirty="0">
                <a:latin typeface="ITC Lubalin Graph Std Book" panose="02060502020205020404" pitchFamily="18" charset="0"/>
              </a:rPr>
              <a:t> </a:t>
            </a:r>
            <a:r>
              <a:rPr lang="en-US" altLang="es-PE" sz="2000" dirty="0" err="1">
                <a:latin typeface="ITC Lubalin Graph Std Book" panose="02060502020205020404" pitchFamily="18" charset="0"/>
              </a:rPr>
              <a:t>Egar</a:t>
            </a:r>
            <a:r>
              <a:rPr lang="en-US" altLang="es-PE" sz="2000" dirty="0">
                <a:latin typeface="ITC Lubalin Graph Std Book" panose="02060502020205020404" pitchFamily="18" charset="0"/>
              </a:rPr>
              <a:t> F. </a:t>
            </a:r>
            <a:r>
              <a:rPr lang="en-US" altLang="es-PE" sz="2000" dirty="0" err="1">
                <a:latin typeface="ITC Lubalin Graph Std Book" panose="02060502020205020404" pitchFamily="18" charset="0"/>
              </a:rPr>
              <a:t>Codd</a:t>
            </a:r>
            <a:endParaRPr lang="en-US" altLang="es-PE" sz="2000" dirty="0">
              <a:latin typeface="ITC Lubalin Graph Std Book" panose="02060502020205020404" pitchFamily="18" charset="0"/>
            </a:endParaRPr>
          </a:p>
          <a:p>
            <a:pPr marL="342900" indent="-342900">
              <a:buFont typeface="Arial" panose="020B0604020202020204" pitchFamily="34" charset="0"/>
              <a:buChar char="•"/>
            </a:pPr>
            <a:r>
              <a:rPr lang="es-PE" altLang="es-PE" sz="2000" dirty="0">
                <a:latin typeface="ITC Lubalin Graph Std Book" panose="02060502020205020404" pitchFamily="18" charset="0"/>
              </a:rPr>
              <a:t>La primera base de datos IBM se llamó SQL/DS y fue usada para los </a:t>
            </a:r>
            <a:r>
              <a:rPr lang="es-PE" altLang="es-PE" sz="2000" dirty="0" smtClean="0">
                <a:latin typeface="ITC Lubalin Graph Std Book" panose="02060502020205020404" pitchFamily="18" charset="0"/>
              </a:rPr>
              <a:t>ambientes </a:t>
            </a:r>
            <a:r>
              <a:rPr lang="es-PE" altLang="es-PE" sz="2000" dirty="0">
                <a:latin typeface="ITC Lubalin Graph Std Book" panose="02060502020205020404" pitchFamily="18" charset="0"/>
              </a:rPr>
              <a:t>VSE/VM</a:t>
            </a:r>
          </a:p>
          <a:p>
            <a:pPr marL="342900" indent="-342900">
              <a:buFont typeface="Arial" panose="020B0604020202020204" pitchFamily="34" charset="0"/>
              <a:buChar char="•"/>
            </a:pPr>
            <a:r>
              <a:rPr lang="es-PE" altLang="es-PE" sz="2000" dirty="0">
                <a:latin typeface="ITC Lubalin Graph Std Book" panose="02060502020205020404" pitchFamily="18" charset="0"/>
              </a:rPr>
              <a:t>En 1983 IBM libera la segunda versión, conocida como DB</a:t>
            </a:r>
            <a:r>
              <a:rPr lang="es-PE" altLang="es-PE" sz="2000" b="1" dirty="0">
                <a:latin typeface="ITC Lubalin Graph Std Book" panose="02060502020205020404" pitchFamily="18" charset="0"/>
              </a:rPr>
              <a:t>2</a:t>
            </a:r>
            <a:endParaRPr lang="en-US" altLang="es-PE" sz="2000" b="1" dirty="0">
              <a:latin typeface="ITC Lubalin Graph Std Book" panose="02060502020205020404" pitchFamily="18" charset="0"/>
            </a:endParaRPr>
          </a:p>
          <a:p>
            <a:pPr marL="342900" indent="-342900">
              <a:buFont typeface="Arial" panose="020B0604020202020204" pitchFamily="34" charset="0"/>
              <a:buChar char="•"/>
            </a:pPr>
            <a:endParaRPr lang="en-US" altLang="es-PE" sz="2000" dirty="0">
              <a:latin typeface="ITC Lubalin Graph Std Book" panose="02060502020205020404" pitchFamily="18" charset="0"/>
            </a:endParaRPr>
          </a:p>
        </p:txBody>
      </p:sp>
      <p:pic>
        <p:nvPicPr>
          <p:cNvPr id="5" name="Picture 4" descr="relational-D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910" y="2334127"/>
            <a:ext cx="4610100" cy="260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157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3451" y="788071"/>
            <a:ext cx="7110665" cy="517358"/>
          </a:xfrm>
        </p:spPr>
        <p:txBody>
          <a:bodyPr>
            <a:noAutofit/>
          </a:bodyPr>
          <a:lstStyle/>
          <a:p>
            <a:r>
              <a:rPr lang="es-PE" sz="4800" cap="none" dirty="0" smtClean="0">
                <a:latin typeface="ITC Lubalin Graph Std Book" panose="02060502020205020404" pitchFamily="18" charset="0"/>
                <a:ea typeface="+mn-ea"/>
                <a:cs typeface="+mn-cs"/>
              </a:rPr>
              <a:t>The </a:t>
            </a:r>
            <a:r>
              <a:rPr lang="es-PE" sz="4800" cap="none" dirty="0" err="1" smtClean="0">
                <a:latin typeface="ITC Lubalin Graph Std Book" panose="02060502020205020404" pitchFamily="18" charset="0"/>
                <a:ea typeface="+mn-ea"/>
                <a:cs typeface="+mn-cs"/>
              </a:rPr>
              <a:t>Apollo</a:t>
            </a:r>
            <a:r>
              <a:rPr lang="es-PE" sz="4800" cap="none" dirty="0" smtClean="0">
                <a:latin typeface="ITC Lubalin Graph Std Book" panose="02060502020205020404" pitchFamily="18" charset="0"/>
                <a:ea typeface="+mn-ea"/>
                <a:cs typeface="+mn-cs"/>
              </a:rPr>
              <a:t> </a:t>
            </a:r>
            <a:r>
              <a:rPr lang="es-PE" sz="4800" cap="none" dirty="0" err="1" smtClean="0">
                <a:latin typeface="ITC Lubalin Graph Std Book" panose="02060502020205020404" pitchFamily="18" charset="0"/>
                <a:ea typeface="+mn-ea"/>
                <a:cs typeface="+mn-cs"/>
              </a:rPr>
              <a:t>Missions</a:t>
            </a:r>
            <a:r>
              <a:rPr lang="es-PE" sz="4800" cap="none" dirty="0" smtClean="0">
                <a:latin typeface="ITC Lubalin Graph Std Book" panose="02060502020205020404" pitchFamily="18" charset="0"/>
                <a:ea typeface="+mn-ea"/>
                <a:cs typeface="+mn-cs"/>
              </a:rPr>
              <a:t> (1969)</a:t>
            </a:r>
            <a:endParaRPr lang="es-PE" sz="4800" dirty="0">
              <a:latin typeface="ITC Lubalin Graph Std Book" panose="02060502020205020404" pitchFamily="18" charset="0"/>
              <a:ea typeface="+mn-ea"/>
              <a:cs typeface="+mn-cs"/>
            </a:endParaRPr>
          </a:p>
        </p:txBody>
      </p:sp>
      <p:sp>
        <p:nvSpPr>
          <p:cNvPr id="7" name="Text Box 5"/>
          <p:cNvSpPr txBox="1">
            <a:spLocks noChangeArrowheads="1"/>
          </p:cNvSpPr>
          <p:nvPr/>
        </p:nvSpPr>
        <p:spPr bwMode="auto">
          <a:xfrm>
            <a:off x="646950" y="2334127"/>
            <a:ext cx="475523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0"/>
              </a:spcBef>
              <a:buFont typeface="Arial" panose="020B0604020202020204" pitchFamily="34" charset="0"/>
              <a:buChar char="•"/>
            </a:pPr>
            <a:r>
              <a:rPr lang="es-PE" altLang="es-PE" sz="2400" dirty="0">
                <a:latin typeface="ITC Lubalin Graph Std Book" panose="02060502020205020404" pitchFamily="18" charset="0"/>
              </a:rPr>
              <a:t>Trabajaron más de 4,000 Empleados </a:t>
            </a:r>
            <a:r>
              <a:rPr lang="es-PE" altLang="es-PE" sz="2400" dirty="0" smtClean="0">
                <a:latin typeface="ITC Lubalin Graph Std Book" panose="02060502020205020404" pitchFamily="18" charset="0"/>
              </a:rPr>
              <a:t>IBM</a:t>
            </a:r>
            <a:endParaRPr lang="es-PE" altLang="es-PE" sz="2400" dirty="0">
              <a:latin typeface="ITC Lubalin Graph Std Book" panose="02060502020205020404" pitchFamily="18" charset="0"/>
            </a:endParaRPr>
          </a:p>
          <a:p>
            <a:pPr marL="342900" indent="-342900">
              <a:spcBef>
                <a:spcPct val="0"/>
              </a:spcBef>
              <a:buFont typeface="Arial" panose="020B0604020202020204" pitchFamily="34" charset="0"/>
              <a:buChar char="•"/>
            </a:pPr>
            <a:r>
              <a:rPr lang="es-PE" altLang="es-PE" sz="2400" dirty="0">
                <a:latin typeface="ITC Lubalin Graph Std Book" panose="02060502020205020404" pitchFamily="18" charset="0"/>
              </a:rPr>
              <a:t>Diseñaron las computadoras y escribieron los programas usados para las misiones de </a:t>
            </a:r>
            <a:r>
              <a:rPr lang="es-PE" altLang="es-PE" sz="2400" dirty="0" smtClean="0">
                <a:latin typeface="ITC Lubalin Graph Std Book" panose="02060502020205020404" pitchFamily="18" charset="0"/>
              </a:rPr>
              <a:t>Apolo</a:t>
            </a:r>
            <a:endParaRPr lang="es-PE" altLang="es-PE" sz="2400" dirty="0">
              <a:latin typeface="ITC Lubalin Graph Std Book" panose="02060502020205020404" pitchFamily="18" charset="0"/>
            </a:endParaRPr>
          </a:p>
          <a:p>
            <a:pPr marL="342900" indent="-342900">
              <a:spcBef>
                <a:spcPct val="0"/>
              </a:spcBef>
              <a:buFont typeface="Arial" panose="020B0604020202020204" pitchFamily="34" charset="0"/>
              <a:buChar char="•"/>
            </a:pPr>
            <a:r>
              <a:rPr lang="es-PE" altLang="es-PE" sz="2400" dirty="0">
                <a:latin typeface="ITC Lubalin Graph Std Book" panose="02060502020205020404" pitchFamily="18" charset="0"/>
              </a:rPr>
              <a:t>Ingenieros IBM trabajaron en los instrumentos y que controlaron los cohetes Saturno</a:t>
            </a:r>
          </a:p>
          <a:p>
            <a:pPr marL="285750" indent="-285750">
              <a:buFont typeface="Arial" panose="020B0604020202020204" pitchFamily="34" charset="0"/>
              <a:buChar char="•"/>
            </a:pPr>
            <a:endParaRPr lang="en-US" altLang="es-PE" sz="2400" dirty="0">
              <a:latin typeface="ITC Lubalin Graph Std Book" panose="02060502020205020404" pitchFamily="18" charset="0"/>
            </a:endParaRPr>
          </a:p>
        </p:txBody>
      </p:sp>
      <p:pic>
        <p:nvPicPr>
          <p:cNvPr id="5" name="Picture 4" descr="apollo-ib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277" y="2334127"/>
            <a:ext cx="4881563" cy="3846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73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dirty="0" smtClean="0"/>
              <a:t>Contribuciones a estándares</a:t>
            </a:r>
            <a:endParaRPr lang="es-PE" dirty="0"/>
          </a:p>
        </p:txBody>
      </p:sp>
      <p:sp>
        <p:nvSpPr>
          <p:cNvPr id="5" name="Marcador de contenido 4"/>
          <p:cNvSpPr>
            <a:spLocks noGrp="1"/>
          </p:cNvSpPr>
          <p:nvPr>
            <p:ph sz="half" idx="1"/>
          </p:nvPr>
        </p:nvSpPr>
        <p:spPr>
          <a:xfrm>
            <a:off x="838200" y="2034282"/>
            <a:ext cx="5628671" cy="1045543"/>
          </a:xfrm>
        </p:spPr>
        <p:txBody>
          <a:bodyPr>
            <a:normAutofit/>
          </a:bodyPr>
          <a:lstStyle/>
          <a:p>
            <a:pPr marL="0" indent="0">
              <a:buNone/>
            </a:pPr>
            <a:r>
              <a:rPr lang="es-PE" sz="2000" dirty="0" smtClean="0"/>
              <a:t>IBM ha participado y ha liderado un amplio número de proyectos “O</a:t>
            </a:r>
            <a:r>
              <a:rPr lang="es-PE" sz="2000" b="1" dirty="0" smtClean="0"/>
              <a:t>pen </a:t>
            </a:r>
            <a:r>
              <a:rPr lang="es-PE" sz="2000" b="1" dirty="0" err="1" smtClean="0"/>
              <a:t>Source</a:t>
            </a:r>
            <a:r>
              <a:rPr lang="es-PE" sz="2000" b="1" dirty="0" smtClean="0"/>
              <a:t>”</a:t>
            </a:r>
            <a:r>
              <a:rPr lang="es-PE" sz="2000" dirty="0" smtClean="0"/>
              <a:t>:</a:t>
            </a:r>
            <a:endParaRPr lang="es-PE" sz="2000" dirty="0" smtClean="0"/>
          </a:p>
        </p:txBody>
      </p:sp>
    </p:spTree>
    <p:extLst>
      <p:ext uri="{BB962C8B-B14F-4D97-AF65-F5344CB8AC3E}">
        <p14:creationId xmlns:p14="http://schemas.microsoft.com/office/powerpoint/2010/main" val="3898155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pic>
        <p:nvPicPr>
          <p:cNvPr id="5" name="IBM 100 Años_Españo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90888" y="2011363"/>
            <a:ext cx="5608637" cy="4206875"/>
          </a:xfrm>
        </p:spPr>
      </p:pic>
      <p:sp>
        <p:nvSpPr>
          <p:cNvPr id="4" name="Rectángulo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050" name="Picture 2" descr="http://www.ibm.com/annualreport/2009/_images/slide_smarter_planet_h2.gif"/>
          <p:cNvPicPr>
            <a:picLocks noChangeAspect="1" noChangeArrowheads="1"/>
          </p:cNvPicPr>
          <p:nvPr/>
        </p:nvPicPr>
        <p:blipFill rotWithShape="1">
          <a:blip r:embed="rId6">
            <a:extLst>
              <a:ext uri="{28A0092B-C50C-407E-A947-70E740481C1C}">
                <a14:useLocalDpi xmlns:a14="http://schemas.microsoft.com/office/drawing/2010/main" val="0"/>
              </a:ext>
            </a:extLst>
          </a:blip>
          <a:srcRect l="18226" r="18070" b="23310"/>
          <a:stretch/>
        </p:blipFill>
        <p:spPr bwMode="auto">
          <a:xfrm>
            <a:off x="5879350" y="637049"/>
            <a:ext cx="910206" cy="81155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p:cNvGrpSpPr/>
          <p:nvPr/>
        </p:nvGrpSpPr>
        <p:grpSpPr>
          <a:xfrm>
            <a:off x="921307" y="-3735"/>
            <a:ext cx="10826292" cy="6861735"/>
            <a:chOff x="818147" y="0"/>
            <a:chExt cx="10840453" cy="6870710"/>
          </a:xfrm>
        </p:grpSpPr>
        <p:pic>
          <p:nvPicPr>
            <p:cNvPr id="8" name="Picture 4" descr="http://indice7.com/wp-content/uploads/2014/06/lc-80le632u_h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147" y="0"/>
              <a:ext cx="10840453" cy="687071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hlinkClick r:id="rId8" action="ppaction://hlinkfile"/>
            </p:cNvPr>
            <p:cNvSpPr/>
            <p:nvPr/>
          </p:nvSpPr>
          <p:spPr>
            <a:xfrm>
              <a:off x="1251284" y="360947"/>
              <a:ext cx="9938084" cy="5606716"/>
            </a:xfrm>
            <a:prstGeom prst="rect">
              <a:avLst/>
            </a:prstGeom>
            <a:gradFill>
              <a:gsLst>
                <a:gs pos="0">
                  <a:schemeClr val="tx1"/>
                </a:gs>
                <a:gs pos="50000">
                  <a:schemeClr val="tx1">
                    <a:lumMod val="95000"/>
                  </a:schemeClr>
                </a:gs>
                <a:gs pos="100000">
                  <a:schemeClr val="tx1">
                    <a:lumMod val="8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endParaRPr lang="es-PE"/>
            </a:p>
          </p:txBody>
        </p:sp>
        <p:sp>
          <p:nvSpPr>
            <p:cNvPr id="10" name="Rectángulo 9"/>
            <p:cNvSpPr/>
            <p:nvPr/>
          </p:nvSpPr>
          <p:spPr>
            <a:xfrm>
              <a:off x="5968209" y="6009227"/>
              <a:ext cx="540327" cy="162973"/>
            </a:xfrm>
            <a:prstGeom prst="rect">
              <a:avLst/>
            </a:prstGeom>
            <a:solidFill>
              <a:srgbClr val="0D0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1" name="Rectángulo 10"/>
          <p:cNvSpPr/>
          <p:nvPr/>
        </p:nvSpPr>
        <p:spPr>
          <a:xfrm>
            <a:off x="3195537" y="2279274"/>
            <a:ext cx="6241784" cy="1754326"/>
          </a:xfrm>
          <a:prstGeom prst="rect">
            <a:avLst/>
          </a:prstGeom>
          <a:noFill/>
        </p:spPr>
        <p:txBody>
          <a:bodyPr wrap="square" lIns="91440" tIns="45720" rIns="91440" bIns="45720">
            <a:spAutoFit/>
          </a:bodyPr>
          <a:lstStyle/>
          <a:p>
            <a:pPr algn="ctr"/>
            <a:r>
              <a:rPr lang="es-ES" sz="3600" b="0" cap="none" spc="0" dirty="0" smtClean="0">
                <a:ln w="0"/>
                <a:solidFill>
                  <a:schemeClr val="accent1"/>
                </a:solidFill>
                <a:effectLst>
                  <a:outerShdw blurRad="38100" dist="25400" dir="5400000" algn="ctr" rotWithShape="0">
                    <a:srgbClr val="6E747A">
                      <a:alpha val="43000"/>
                    </a:srgbClr>
                  </a:outerShdw>
                </a:effectLst>
                <a:latin typeface="ITC Lubalin Graph Std Book" panose="02060502020205020404" pitchFamily="18" charset="0"/>
              </a:rPr>
              <a:t>Más de 100 años contribuyendo al Mundo entero …</a:t>
            </a:r>
            <a:endParaRPr lang="es-ES" sz="3600" b="0" cap="none" spc="0" dirty="0">
              <a:ln w="0"/>
              <a:solidFill>
                <a:schemeClr val="accent1"/>
              </a:solidFill>
              <a:effectLst>
                <a:outerShdw blurRad="38100" dist="25400" dir="5400000" algn="ctr" rotWithShape="0">
                  <a:srgbClr val="6E747A">
                    <a:alpha val="43000"/>
                  </a:srgbClr>
                </a:outerShdw>
              </a:effectLst>
              <a:latin typeface="ITC Lubalin Graph Std Book" panose="02060502020205020404" pitchFamily="18" charset="0"/>
            </a:endParaRPr>
          </a:p>
        </p:txBody>
      </p:sp>
    </p:spTree>
    <p:extLst>
      <p:ext uri="{BB962C8B-B14F-4D97-AF65-F5344CB8AC3E}">
        <p14:creationId xmlns:p14="http://schemas.microsoft.com/office/powerpoint/2010/main" val="3320249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dirty="0" smtClean="0"/>
              <a:t>Contribuciones a estándares</a:t>
            </a:r>
            <a:endParaRPr lang="es-PE" dirty="0"/>
          </a:p>
        </p:txBody>
      </p:sp>
      <p:sp>
        <p:nvSpPr>
          <p:cNvPr id="5" name="Marcador de contenido 4"/>
          <p:cNvSpPr>
            <a:spLocks noGrp="1"/>
          </p:cNvSpPr>
          <p:nvPr>
            <p:ph sz="half" idx="1"/>
          </p:nvPr>
        </p:nvSpPr>
        <p:spPr>
          <a:xfrm>
            <a:off x="838200" y="2034282"/>
            <a:ext cx="5628671" cy="4526537"/>
          </a:xfrm>
        </p:spPr>
        <p:txBody>
          <a:bodyPr>
            <a:normAutofit fontScale="92500" lnSpcReduction="10000"/>
          </a:bodyPr>
          <a:lstStyle/>
          <a:p>
            <a:pPr marL="0" indent="0">
              <a:buNone/>
            </a:pPr>
            <a:r>
              <a:rPr lang="es-PE" dirty="0" smtClean="0"/>
              <a:t>IBM ha participado y ha liderado un amplio número de proyectos “O</a:t>
            </a:r>
            <a:r>
              <a:rPr lang="es-PE" b="1" dirty="0" smtClean="0"/>
              <a:t>pen </a:t>
            </a:r>
            <a:r>
              <a:rPr lang="es-PE" b="1" dirty="0" err="1" smtClean="0"/>
              <a:t>Source</a:t>
            </a:r>
            <a:r>
              <a:rPr lang="es-PE" b="1" dirty="0" smtClean="0"/>
              <a:t>”</a:t>
            </a:r>
            <a:r>
              <a:rPr lang="es-PE" dirty="0" smtClean="0"/>
              <a:t>:</a:t>
            </a:r>
          </a:p>
          <a:p>
            <a:r>
              <a:rPr lang="es-PE" sz="2000" dirty="0" smtClean="0"/>
              <a:t>Linux</a:t>
            </a:r>
          </a:p>
          <a:p>
            <a:r>
              <a:rPr lang="es-PE" sz="2000" dirty="0" err="1" smtClean="0"/>
              <a:t>OpenPOWER</a:t>
            </a:r>
            <a:endParaRPr lang="es-PE" sz="2000" dirty="0" smtClean="0"/>
          </a:p>
          <a:p>
            <a:r>
              <a:rPr lang="es-PE" sz="2000" dirty="0" err="1" smtClean="0"/>
              <a:t>OpenStack</a:t>
            </a:r>
            <a:r>
              <a:rPr lang="es-PE" sz="2000" dirty="0" smtClean="0"/>
              <a:t> (</a:t>
            </a:r>
            <a:r>
              <a:rPr lang="es-PE" sz="2000" dirty="0" err="1" smtClean="0"/>
              <a:t>IaaS</a:t>
            </a:r>
            <a:r>
              <a:rPr lang="es-PE" sz="2000" dirty="0" smtClean="0"/>
              <a:t>)</a:t>
            </a:r>
          </a:p>
          <a:p>
            <a:r>
              <a:rPr lang="es-PE" sz="2000" dirty="0" smtClean="0"/>
              <a:t>Cloud </a:t>
            </a:r>
            <a:r>
              <a:rPr lang="es-PE" sz="2000" dirty="0" err="1" smtClean="0"/>
              <a:t>Foundry</a:t>
            </a:r>
            <a:r>
              <a:rPr lang="es-PE" sz="2000" dirty="0"/>
              <a:t> </a:t>
            </a:r>
            <a:r>
              <a:rPr lang="es-PE" sz="2000" dirty="0" smtClean="0"/>
              <a:t>(</a:t>
            </a:r>
            <a:r>
              <a:rPr lang="es-PE" sz="2000" dirty="0" err="1" smtClean="0"/>
              <a:t>PaaS</a:t>
            </a:r>
            <a:r>
              <a:rPr lang="es-PE" sz="2000" dirty="0" smtClean="0"/>
              <a:t>) - </a:t>
            </a:r>
            <a:r>
              <a:rPr lang="es-PE" sz="2000" dirty="0" err="1" smtClean="0"/>
              <a:t>Bluemix</a:t>
            </a:r>
            <a:endParaRPr lang="es-PE" sz="2000" dirty="0" smtClean="0"/>
          </a:p>
          <a:p>
            <a:r>
              <a:rPr lang="es-PE" sz="2000" dirty="0" err="1" smtClean="0"/>
              <a:t>Hadoop</a:t>
            </a:r>
            <a:endParaRPr lang="es-PE" sz="2000" dirty="0" smtClean="0"/>
          </a:p>
          <a:p>
            <a:r>
              <a:rPr lang="es-PE" sz="2000" dirty="0" err="1" smtClean="0"/>
              <a:t>OpenDaylight</a:t>
            </a:r>
            <a:endParaRPr lang="es-PE" sz="2000" dirty="0" smtClean="0"/>
          </a:p>
          <a:p>
            <a:r>
              <a:rPr lang="es-PE" sz="2000" dirty="0" smtClean="0"/>
              <a:t>KVM</a:t>
            </a:r>
          </a:p>
          <a:p>
            <a:r>
              <a:rPr lang="es-PE" sz="2000" i="1" dirty="0" smtClean="0"/>
              <a:t>Apache</a:t>
            </a:r>
          </a:p>
          <a:p>
            <a:r>
              <a:rPr lang="es-PE" sz="2000" dirty="0" smtClean="0"/>
              <a:t>Eclipse</a:t>
            </a:r>
            <a:endParaRPr lang="es-PE" sz="2000" dirty="0"/>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5" y="1986604"/>
            <a:ext cx="2434164" cy="1460499"/>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017" y="3447103"/>
            <a:ext cx="1066800" cy="1104900"/>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1286" y="3447819"/>
            <a:ext cx="1085850" cy="1085850"/>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9215" y="2372738"/>
            <a:ext cx="2828348" cy="707087"/>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5295" y="4943931"/>
            <a:ext cx="1434243" cy="687488"/>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627" y="5848428"/>
            <a:ext cx="990600" cy="885825"/>
          </a:xfrm>
          <a:prstGeom prst="rect">
            <a:avLst/>
          </a:prstGeom>
        </p:spPr>
      </p:pic>
      <p:pic>
        <p:nvPicPr>
          <p:cNvPr id="15" name="Imagen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08980" y="5800164"/>
            <a:ext cx="1668817" cy="902063"/>
          </a:xfrm>
          <a:prstGeom prst="rect">
            <a:avLst/>
          </a:prstGeom>
        </p:spPr>
      </p:pic>
      <p:pic>
        <p:nvPicPr>
          <p:cNvPr id="16" name="Imagen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2016" y="4797352"/>
            <a:ext cx="1904390" cy="787392"/>
          </a:xfrm>
          <a:prstGeom prst="rect">
            <a:avLst/>
          </a:prstGeom>
        </p:spPr>
      </p:pic>
    </p:spTree>
    <p:extLst>
      <p:ext uri="{BB962C8B-B14F-4D97-AF65-F5344CB8AC3E}">
        <p14:creationId xmlns:p14="http://schemas.microsoft.com/office/powerpoint/2010/main" val="46343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1"/>
          <p:cNvGrpSpPr/>
          <p:nvPr/>
        </p:nvGrpSpPr>
        <p:grpSpPr>
          <a:xfrm>
            <a:off x="2332235" y="1977871"/>
            <a:ext cx="7756986" cy="4713640"/>
            <a:chOff x="2746703" y="2078415"/>
            <a:chExt cx="7129855" cy="4406913"/>
          </a:xfrm>
        </p:grpSpPr>
        <p:pic>
          <p:nvPicPr>
            <p:cNvPr id="5" name="Imagen 5"/>
            <p:cNvPicPr>
              <a:picLocks noChangeAspect="1"/>
            </p:cNvPicPr>
            <p:nvPr/>
          </p:nvPicPr>
          <p:blipFill rotWithShape="1">
            <a:blip r:embed="rId2"/>
            <a:srcRect r="17680"/>
            <a:stretch/>
          </p:blipFill>
          <p:spPr>
            <a:xfrm>
              <a:off x="2876591" y="2078415"/>
              <a:ext cx="6870081" cy="4406913"/>
            </a:xfrm>
            <a:prstGeom prst="rect">
              <a:avLst/>
            </a:prstGeom>
          </p:spPr>
        </p:pic>
        <p:sp>
          <p:nvSpPr>
            <p:cNvPr id="6" name="Rectángulo 4"/>
            <p:cNvSpPr/>
            <p:nvPr/>
          </p:nvSpPr>
          <p:spPr>
            <a:xfrm>
              <a:off x="2746703" y="4312228"/>
              <a:ext cx="7129855" cy="810491"/>
            </a:xfrm>
            <a:prstGeom prst="rect">
              <a:avLst/>
            </a:prstGeom>
            <a:noFill/>
            <a:ln w="28575">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s-PE"/>
            </a:p>
          </p:txBody>
        </p:sp>
      </p:grpSp>
      <p:sp>
        <p:nvSpPr>
          <p:cNvPr id="7" name="Title 6"/>
          <p:cNvSpPr>
            <a:spLocks noGrp="1"/>
          </p:cNvSpPr>
          <p:nvPr>
            <p:ph type="title"/>
          </p:nvPr>
        </p:nvSpPr>
        <p:spPr>
          <a:xfrm>
            <a:off x="636997" y="325273"/>
            <a:ext cx="11085815" cy="1508760"/>
          </a:xfrm>
        </p:spPr>
        <p:txBody>
          <a:bodyPr>
            <a:normAutofit/>
          </a:bodyPr>
          <a:lstStyle/>
          <a:p>
            <a:r>
              <a:rPr lang="es-ES" sz="4400" dirty="0"/>
              <a:t>Estudio de </a:t>
            </a:r>
            <a:r>
              <a:rPr lang="es-ES" sz="4400" dirty="0" err="1"/>
              <a:t>Millward</a:t>
            </a:r>
            <a:r>
              <a:rPr lang="es-ES" sz="4400" dirty="0"/>
              <a:t> Brown </a:t>
            </a:r>
            <a:r>
              <a:rPr lang="es-ES" sz="4400" dirty="0">
                <a:solidFill>
                  <a:srgbClr val="C00000"/>
                </a:solidFill>
              </a:rPr>
              <a:t>2014</a:t>
            </a:r>
            <a:r>
              <a:rPr lang="es-ES" sz="4400" dirty="0"/>
              <a:t> de las marcas más valiosas del mundo</a:t>
            </a:r>
            <a:endParaRPr lang="en-US" sz="4400" dirty="0"/>
          </a:p>
        </p:txBody>
      </p:sp>
    </p:spTree>
    <p:extLst>
      <p:ext uri="{BB962C8B-B14F-4D97-AF65-F5344CB8AC3E}">
        <p14:creationId xmlns:p14="http://schemas.microsoft.com/office/powerpoint/2010/main" val="1582384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p:cNvSpPr/>
          <p:nvPr/>
        </p:nvSpPr>
        <p:spPr>
          <a:xfrm>
            <a:off x="0" y="348914"/>
            <a:ext cx="12192000" cy="1997243"/>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
        <p:nvSpPr>
          <p:cNvPr id="2" name="Título 1"/>
          <p:cNvSpPr>
            <a:spLocks noGrp="1"/>
          </p:cNvSpPr>
          <p:nvPr>
            <p:ph type="title"/>
          </p:nvPr>
        </p:nvSpPr>
        <p:spPr>
          <a:xfrm>
            <a:off x="709863" y="593154"/>
            <a:ext cx="6497053" cy="1508760"/>
          </a:xfrm>
        </p:spPr>
        <p:txBody>
          <a:bodyPr>
            <a:noAutofit/>
          </a:bodyPr>
          <a:lstStyle/>
          <a:p>
            <a:r>
              <a:rPr lang="es-PE" sz="4800" cap="none" dirty="0" smtClean="0">
                <a:solidFill>
                  <a:schemeClr val="accent1">
                    <a:lumMod val="50000"/>
                  </a:schemeClr>
                </a:solidFill>
                <a:latin typeface="ITC Lubalin Graph Std Book" panose="02060502020205020404" pitchFamily="18" charset="0"/>
              </a:rPr>
              <a:t>Gestión humana</a:t>
            </a:r>
            <a:r>
              <a:rPr lang="es-PE" sz="6000" cap="none" dirty="0" smtClean="0">
                <a:solidFill>
                  <a:schemeClr val="tx2">
                    <a:lumMod val="90000"/>
                  </a:schemeClr>
                </a:solidFill>
                <a:latin typeface="ITC Lubalin Graph Std Book" panose="02060502020205020404" pitchFamily="18" charset="0"/>
              </a:rPr>
              <a:t/>
            </a:r>
            <a:br>
              <a:rPr lang="es-PE" sz="6000" cap="none" dirty="0" smtClean="0">
                <a:solidFill>
                  <a:schemeClr val="tx2">
                    <a:lumMod val="90000"/>
                  </a:schemeClr>
                </a:solidFill>
                <a:latin typeface="ITC Lubalin Graph Std Book" panose="02060502020205020404" pitchFamily="18" charset="0"/>
              </a:rPr>
            </a:br>
            <a:r>
              <a:rPr lang="es-PE" cap="none" dirty="0">
                <a:solidFill>
                  <a:schemeClr val="accent1">
                    <a:lumMod val="75000"/>
                  </a:schemeClr>
                </a:solidFill>
                <a:latin typeface="ITC Lubalin Graph Std Book" panose="02060502020205020404" pitchFamily="18" charset="0"/>
              </a:rPr>
              <a:t>#</a:t>
            </a:r>
            <a:r>
              <a:rPr lang="es-PE" cap="none" dirty="0" err="1">
                <a:solidFill>
                  <a:schemeClr val="accent1">
                    <a:lumMod val="75000"/>
                  </a:schemeClr>
                </a:solidFill>
                <a:latin typeface="ITC Lubalin Graph Std Book" panose="02060502020205020404" pitchFamily="18" charset="0"/>
              </a:rPr>
              <a:t>IBM</a:t>
            </a:r>
            <a:r>
              <a:rPr lang="es-PE" cap="none" dirty="0" err="1">
                <a:solidFill>
                  <a:schemeClr val="tx2">
                    <a:lumMod val="90000"/>
                  </a:schemeClr>
                </a:solidFill>
                <a:latin typeface="ITC Lubalin Graph Std Book" panose="02060502020205020404" pitchFamily="18" charset="0"/>
              </a:rPr>
              <a:t>ers</a:t>
            </a:r>
            <a:endParaRPr lang="es-PE" cap="none" dirty="0">
              <a:solidFill>
                <a:schemeClr val="tx2">
                  <a:lumMod val="90000"/>
                </a:schemeClr>
              </a:solidFill>
              <a:latin typeface="ITC Lubalin Graph Std Book" panose="02060502020205020404" pitchFamily="18" charset="0"/>
            </a:endParaRPr>
          </a:p>
        </p:txBody>
      </p:sp>
      <p:graphicFrame>
        <p:nvGraphicFramePr>
          <p:cNvPr id="3" name="Diagrama 2"/>
          <p:cNvGraphicFramePr/>
          <p:nvPr>
            <p:extLst>
              <p:ext uri="{D42A27DB-BD31-4B8C-83A1-F6EECF244321}">
                <p14:modId xmlns:p14="http://schemas.microsoft.com/office/powerpoint/2010/main" val="1621065683"/>
              </p:ext>
            </p:extLst>
          </p:nvPr>
        </p:nvGraphicFramePr>
        <p:xfrm>
          <a:off x="757989" y="2790212"/>
          <a:ext cx="10228848" cy="3646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2" name="Picture 4" descr="http://www-07.ibm.com/employment/consulting/jobs/global/images/video/IBM_HR_Leadspace_tab3.gif"/>
          <p:cNvPicPr>
            <a:picLocks noChangeAspect="1" noChangeArrowheads="1"/>
          </p:cNvPicPr>
          <p:nvPr/>
        </p:nvPicPr>
        <p:blipFill rotWithShape="1">
          <a:blip r:embed="rId8">
            <a:extLst>
              <a:ext uri="{28A0092B-C50C-407E-A947-70E740481C1C}">
                <a14:useLocalDpi xmlns:a14="http://schemas.microsoft.com/office/drawing/2010/main" val="0"/>
              </a:ext>
            </a:extLst>
          </a:blip>
          <a:srcRect l="59772"/>
          <a:stretch/>
        </p:blipFill>
        <p:spPr bwMode="auto">
          <a:xfrm>
            <a:off x="7035766" y="348913"/>
            <a:ext cx="1868036"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07.ibm.com/employment/my/images/whyibm/IBM_HR_Leadspace_tab2.gif"/>
          <p:cNvPicPr>
            <a:picLocks noChangeAspect="1" noChangeArrowheads="1"/>
          </p:cNvPicPr>
          <p:nvPr/>
        </p:nvPicPr>
        <p:blipFill rotWithShape="1">
          <a:blip r:embed="rId9">
            <a:extLst>
              <a:ext uri="{28A0092B-C50C-407E-A947-70E740481C1C}">
                <a14:useLocalDpi xmlns:a14="http://schemas.microsoft.com/office/drawing/2010/main" val="0"/>
              </a:ext>
            </a:extLst>
          </a:blip>
          <a:srcRect l="46597"/>
          <a:stretch/>
        </p:blipFill>
        <p:spPr bwMode="auto">
          <a:xfrm>
            <a:off x="8322346" y="348913"/>
            <a:ext cx="2479822"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07.ibm.com/employment/consulting/jobs/global/images/main/IBM_HR_Leadspace_tab1.gif"/>
          <p:cNvPicPr>
            <a:picLocks noChangeAspect="1" noChangeArrowheads="1"/>
          </p:cNvPicPr>
          <p:nvPr/>
        </p:nvPicPr>
        <p:blipFill rotWithShape="1">
          <a:blip r:embed="rId10">
            <a:extLst>
              <a:ext uri="{28A0092B-C50C-407E-A947-70E740481C1C}">
                <a14:useLocalDpi xmlns:a14="http://schemas.microsoft.com/office/drawing/2010/main" val="0"/>
              </a:ext>
            </a:extLst>
          </a:blip>
          <a:srcRect l="62669"/>
          <a:stretch/>
        </p:blipFill>
        <p:spPr bwMode="auto">
          <a:xfrm>
            <a:off x="10458514" y="348913"/>
            <a:ext cx="1733485" cy="199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42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p:cNvSpPr/>
          <p:nvPr/>
        </p:nvSpPr>
        <p:spPr>
          <a:xfrm>
            <a:off x="0" y="348914"/>
            <a:ext cx="12192000" cy="1997243"/>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
        <p:nvSpPr>
          <p:cNvPr id="2" name="Título 1"/>
          <p:cNvSpPr>
            <a:spLocks noGrp="1"/>
          </p:cNvSpPr>
          <p:nvPr>
            <p:ph type="title"/>
          </p:nvPr>
        </p:nvSpPr>
        <p:spPr>
          <a:xfrm>
            <a:off x="709863" y="593154"/>
            <a:ext cx="6497053" cy="1508760"/>
          </a:xfrm>
        </p:spPr>
        <p:txBody>
          <a:bodyPr>
            <a:noAutofit/>
          </a:bodyPr>
          <a:lstStyle/>
          <a:p>
            <a:r>
              <a:rPr lang="es-PE" sz="4800" cap="none" dirty="0" smtClean="0">
                <a:solidFill>
                  <a:schemeClr val="accent1">
                    <a:lumMod val="50000"/>
                  </a:schemeClr>
                </a:solidFill>
                <a:latin typeface="ITC Lubalin Graph Std Book" panose="02060502020205020404" pitchFamily="18" charset="0"/>
              </a:rPr>
              <a:t>Great Place to </a:t>
            </a:r>
            <a:r>
              <a:rPr lang="es-PE" sz="4800" cap="none" dirty="0" err="1" smtClean="0">
                <a:solidFill>
                  <a:schemeClr val="accent1">
                    <a:lumMod val="50000"/>
                  </a:schemeClr>
                </a:solidFill>
                <a:latin typeface="ITC Lubalin Graph Std Book" panose="02060502020205020404" pitchFamily="18" charset="0"/>
              </a:rPr>
              <a:t>Work</a:t>
            </a:r>
            <a:r>
              <a:rPr lang="es-PE" sz="4800" cap="none" dirty="0" smtClean="0">
                <a:solidFill>
                  <a:schemeClr val="accent1">
                    <a:lumMod val="50000"/>
                  </a:schemeClr>
                </a:solidFill>
                <a:latin typeface="ITC Lubalin Graph Std Book" panose="02060502020205020404" pitchFamily="18" charset="0"/>
              </a:rPr>
              <a:t>!</a:t>
            </a:r>
            <a:r>
              <a:rPr lang="es-PE" sz="6000" cap="none" dirty="0" smtClean="0">
                <a:solidFill>
                  <a:schemeClr val="tx2">
                    <a:lumMod val="90000"/>
                  </a:schemeClr>
                </a:solidFill>
                <a:latin typeface="ITC Lubalin Graph Std Book" panose="02060502020205020404" pitchFamily="18" charset="0"/>
              </a:rPr>
              <a:t/>
            </a:r>
            <a:br>
              <a:rPr lang="es-PE" sz="6000" cap="none" dirty="0" smtClean="0">
                <a:solidFill>
                  <a:schemeClr val="tx2">
                    <a:lumMod val="90000"/>
                  </a:schemeClr>
                </a:solidFill>
                <a:latin typeface="ITC Lubalin Graph Std Book" panose="02060502020205020404" pitchFamily="18" charset="0"/>
              </a:rPr>
            </a:br>
            <a:r>
              <a:rPr lang="es-PE" cap="none" dirty="0">
                <a:solidFill>
                  <a:schemeClr val="accent1">
                    <a:lumMod val="75000"/>
                  </a:schemeClr>
                </a:solidFill>
                <a:latin typeface="ITC Lubalin Graph Std Book" panose="02060502020205020404" pitchFamily="18" charset="0"/>
              </a:rPr>
              <a:t>#</a:t>
            </a:r>
            <a:r>
              <a:rPr lang="es-PE" cap="none" dirty="0" err="1">
                <a:solidFill>
                  <a:schemeClr val="accent1">
                    <a:lumMod val="75000"/>
                  </a:schemeClr>
                </a:solidFill>
                <a:latin typeface="ITC Lubalin Graph Std Book" panose="02060502020205020404" pitchFamily="18" charset="0"/>
              </a:rPr>
              <a:t>IBM</a:t>
            </a:r>
            <a:r>
              <a:rPr lang="es-PE" cap="none" dirty="0" err="1">
                <a:solidFill>
                  <a:schemeClr val="tx2">
                    <a:lumMod val="90000"/>
                  </a:schemeClr>
                </a:solidFill>
                <a:latin typeface="ITC Lubalin Graph Std Book" panose="02060502020205020404" pitchFamily="18" charset="0"/>
              </a:rPr>
              <a:t>ers</a:t>
            </a:r>
            <a:endParaRPr lang="es-PE" cap="none" dirty="0">
              <a:solidFill>
                <a:schemeClr val="tx2">
                  <a:lumMod val="90000"/>
                </a:schemeClr>
              </a:solidFill>
              <a:latin typeface="ITC Lubalin Graph Std Book" panose="02060502020205020404" pitchFamily="18" charset="0"/>
            </a:endParaRPr>
          </a:p>
        </p:txBody>
      </p:sp>
      <p:pic>
        <p:nvPicPr>
          <p:cNvPr id="12292" name="Picture 4" descr="http://www-07.ibm.com/employment/consulting/jobs/global/images/video/IBM_HR_Leadspace_tab3.gif"/>
          <p:cNvPicPr>
            <a:picLocks noChangeAspect="1" noChangeArrowheads="1"/>
          </p:cNvPicPr>
          <p:nvPr/>
        </p:nvPicPr>
        <p:blipFill rotWithShape="1">
          <a:blip r:embed="rId2">
            <a:extLst>
              <a:ext uri="{28A0092B-C50C-407E-A947-70E740481C1C}">
                <a14:useLocalDpi xmlns:a14="http://schemas.microsoft.com/office/drawing/2010/main" val="0"/>
              </a:ext>
            </a:extLst>
          </a:blip>
          <a:srcRect l="59772"/>
          <a:stretch/>
        </p:blipFill>
        <p:spPr bwMode="auto">
          <a:xfrm>
            <a:off x="7035766" y="348913"/>
            <a:ext cx="1868036"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07.ibm.com/employment/my/images/whyibm/IBM_HR_Leadspace_tab2.gif"/>
          <p:cNvPicPr>
            <a:picLocks noChangeAspect="1" noChangeArrowheads="1"/>
          </p:cNvPicPr>
          <p:nvPr/>
        </p:nvPicPr>
        <p:blipFill rotWithShape="1">
          <a:blip r:embed="rId3">
            <a:extLst>
              <a:ext uri="{28A0092B-C50C-407E-A947-70E740481C1C}">
                <a14:useLocalDpi xmlns:a14="http://schemas.microsoft.com/office/drawing/2010/main" val="0"/>
              </a:ext>
            </a:extLst>
          </a:blip>
          <a:srcRect l="46597"/>
          <a:stretch/>
        </p:blipFill>
        <p:spPr bwMode="auto">
          <a:xfrm>
            <a:off x="8322346" y="348913"/>
            <a:ext cx="2479822"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07.ibm.com/employment/consulting/jobs/global/images/main/IBM_HR_Leadspace_tab1.gif"/>
          <p:cNvPicPr>
            <a:picLocks noChangeAspect="1" noChangeArrowheads="1"/>
          </p:cNvPicPr>
          <p:nvPr/>
        </p:nvPicPr>
        <p:blipFill rotWithShape="1">
          <a:blip r:embed="rId4">
            <a:extLst>
              <a:ext uri="{28A0092B-C50C-407E-A947-70E740481C1C}">
                <a14:useLocalDpi xmlns:a14="http://schemas.microsoft.com/office/drawing/2010/main" val="0"/>
              </a:ext>
            </a:extLst>
          </a:blip>
          <a:srcRect l="62669"/>
          <a:stretch/>
        </p:blipFill>
        <p:spPr bwMode="auto">
          <a:xfrm>
            <a:off x="10458514" y="348913"/>
            <a:ext cx="1733485"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jcmagazine.com/wp-content/uploads/2012/12/ibm-peru.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3253" y="2695069"/>
            <a:ext cx="5847348" cy="3487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www.forexperu.net/wp/wp-content/uploads/2013/04/Forex-Peru-Premios-Great-place-to-work-2-300x16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0032" y="2695068"/>
            <a:ext cx="1740569" cy="95151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763253" y="2695068"/>
            <a:ext cx="4272513" cy="951511"/>
          </a:xfrm>
          <a:prstGeom prst="rect">
            <a:avLst/>
          </a:prstGeom>
          <a:solidFill>
            <a:srgbClr val="8D0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280783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dirty="0" smtClean="0"/>
              <a:t>Sean parte de IBM!</a:t>
            </a:r>
            <a:endParaRPr lang="es-PE" dirty="0"/>
          </a:p>
        </p:txBody>
      </p:sp>
      <p:pic>
        <p:nvPicPr>
          <p:cNvPr id="6" name="Imagen 5"/>
          <p:cNvPicPr>
            <a:picLocks noChangeAspect="1"/>
          </p:cNvPicPr>
          <p:nvPr/>
        </p:nvPicPr>
        <p:blipFill>
          <a:blip r:embed="rId2"/>
          <a:stretch>
            <a:fillRect/>
          </a:stretch>
        </p:blipFill>
        <p:spPr>
          <a:xfrm>
            <a:off x="983672" y="1839191"/>
            <a:ext cx="8229600" cy="3429000"/>
          </a:xfrm>
          <a:prstGeom prst="rect">
            <a:avLst/>
          </a:prstGeom>
        </p:spPr>
      </p:pic>
      <p:sp>
        <p:nvSpPr>
          <p:cNvPr id="8" name="CuadroTexto 7"/>
          <p:cNvSpPr txBox="1"/>
          <p:nvPr/>
        </p:nvSpPr>
        <p:spPr>
          <a:xfrm>
            <a:off x="983672" y="5683827"/>
            <a:ext cx="6047874" cy="369332"/>
          </a:xfrm>
          <a:prstGeom prst="rect">
            <a:avLst/>
          </a:prstGeom>
          <a:noFill/>
        </p:spPr>
        <p:txBody>
          <a:bodyPr wrap="none" rtlCol="0">
            <a:spAutoFit/>
          </a:bodyPr>
          <a:lstStyle/>
          <a:p>
            <a:r>
              <a:rPr lang="es-PE" dirty="0">
                <a:hlinkClick r:id="rId3"/>
              </a:rPr>
              <a:t>https://</a:t>
            </a:r>
            <a:r>
              <a:rPr lang="es-PE" dirty="0" smtClean="0">
                <a:hlinkClick r:id="rId3"/>
              </a:rPr>
              <a:t>www.facebook.com/EmpleosenIBMLatinoamerica/info</a:t>
            </a:r>
            <a:r>
              <a:rPr lang="es-PE" dirty="0" smtClean="0"/>
              <a:t> </a:t>
            </a:r>
            <a:endParaRPr lang="es-PE" dirty="0"/>
          </a:p>
        </p:txBody>
      </p:sp>
    </p:spTree>
    <p:extLst>
      <p:ext uri="{BB962C8B-B14F-4D97-AF65-F5344CB8AC3E}">
        <p14:creationId xmlns:p14="http://schemas.microsoft.com/office/powerpoint/2010/main" val="1745533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p:cNvSpPr/>
          <p:nvPr/>
        </p:nvSpPr>
        <p:spPr>
          <a:xfrm>
            <a:off x="0" y="348914"/>
            <a:ext cx="12192000" cy="1997243"/>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
        <p:nvSpPr>
          <p:cNvPr id="2" name="Título 1"/>
          <p:cNvSpPr>
            <a:spLocks noGrp="1"/>
          </p:cNvSpPr>
          <p:nvPr>
            <p:ph type="title"/>
          </p:nvPr>
        </p:nvSpPr>
        <p:spPr>
          <a:xfrm>
            <a:off x="709863" y="593154"/>
            <a:ext cx="6497053" cy="1508760"/>
          </a:xfrm>
        </p:spPr>
        <p:txBody>
          <a:bodyPr>
            <a:noAutofit/>
          </a:bodyPr>
          <a:lstStyle/>
          <a:p>
            <a:r>
              <a:rPr lang="es-PE" sz="4800" cap="none" dirty="0" smtClean="0">
                <a:solidFill>
                  <a:schemeClr val="accent1">
                    <a:lumMod val="50000"/>
                  </a:schemeClr>
                </a:solidFill>
                <a:latin typeface="ITC Lubalin Graph Std Book" panose="02060502020205020404" pitchFamily="18" charset="0"/>
              </a:rPr>
              <a:t>Great Place to </a:t>
            </a:r>
            <a:r>
              <a:rPr lang="es-PE" sz="4800" cap="none" dirty="0" err="1" smtClean="0">
                <a:solidFill>
                  <a:schemeClr val="accent1">
                    <a:lumMod val="50000"/>
                  </a:schemeClr>
                </a:solidFill>
                <a:latin typeface="ITC Lubalin Graph Std Book" panose="02060502020205020404" pitchFamily="18" charset="0"/>
              </a:rPr>
              <a:t>Work</a:t>
            </a:r>
            <a:r>
              <a:rPr lang="es-PE" sz="4800" cap="none" dirty="0" smtClean="0">
                <a:solidFill>
                  <a:schemeClr val="accent1">
                    <a:lumMod val="50000"/>
                  </a:schemeClr>
                </a:solidFill>
                <a:latin typeface="ITC Lubalin Graph Std Book" panose="02060502020205020404" pitchFamily="18" charset="0"/>
              </a:rPr>
              <a:t>!</a:t>
            </a:r>
            <a:r>
              <a:rPr lang="es-PE" sz="6000" cap="none" dirty="0" smtClean="0">
                <a:solidFill>
                  <a:schemeClr val="tx2">
                    <a:lumMod val="90000"/>
                  </a:schemeClr>
                </a:solidFill>
                <a:latin typeface="ITC Lubalin Graph Std Book" panose="02060502020205020404" pitchFamily="18" charset="0"/>
              </a:rPr>
              <a:t/>
            </a:r>
            <a:br>
              <a:rPr lang="es-PE" sz="6000" cap="none" dirty="0" smtClean="0">
                <a:solidFill>
                  <a:schemeClr val="tx2">
                    <a:lumMod val="90000"/>
                  </a:schemeClr>
                </a:solidFill>
                <a:latin typeface="ITC Lubalin Graph Std Book" panose="02060502020205020404" pitchFamily="18" charset="0"/>
              </a:rPr>
            </a:br>
            <a:r>
              <a:rPr lang="es-PE" cap="none" dirty="0">
                <a:solidFill>
                  <a:schemeClr val="accent1">
                    <a:lumMod val="75000"/>
                  </a:schemeClr>
                </a:solidFill>
                <a:latin typeface="ITC Lubalin Graph Std Book" panose="02060502020205020404" pitchFamily="18" charset="0"/>
              </a:rPr>
              <a:t>#</a:t>
            </a:r>
            <a:r>
              <a:rPr lang="es-PE" cap="none" dirty="0" err="1">
                <a:solidFill>
                  <a:schemeClr val="accent1">
                    <a:lumMod val="75000"/>
                  </a:schemeClr>
                </a:solidFill>
                <a:latin typeface="ITC Lubalin Graph Std Book" panose="02060502020205020404" pitchFamily="18" charset="0"/>
              </a:rPr>
              <a:t>IBM</a:t>
            </a:r>
            <a:r>
              <a:rPr lang="es-PE" cap="none" dirty="0" err="1">
                <a:solidFill>
                  <a:schemeClr val="tx2">
                    <a:lumMod val="90000"/>
                  </a:schemeClr>
                </a:solidFill>
                <a:latin typeface="ITC Lubalin Graph Std Book" panose="02060502020205020404" pitchFamily="18" charset="0"/>
              </a:rPr>
              <a:t>ers</a:t>
            </a:r>
            <a:endParaRPr lang="es-PE" cap="none" dirty="0">
              <a:solidFill>
                <a:schemeClr val="tx2">
                  <a:lumMod val="90000"/>
                </a:schemeClr>
              </a:solidFill>
              <a:latin typeface="ITC Lubalin Graph Std Book" panose="02060502020205020404" pitchFamily="18" charset="0"/>
            </a:endParaRPr>
          </a:p>
        </p:txBody>
      </p:sp>
      <p:pic>
        <p:nvPicPr>
          <p:cNvPr id="12292" name="Picture 4" descr="http://www-07.ibm.com/employment/consulting/jobs/global/images/video/IBM_HR_Leadspace_tab3.gif"/>
          <p:cNvPicPr>
            <a:picLocks noChangeAspect="1" noChangeArrowheads="1"/>
          </p:cNvPicPr>
          <p:nvPr/>
        </p:nvPicPr>
        <p:blipFill rotWithShape="1">
          <a:blip r:embed="rId2">
            <a:extLst>
              <a:ext uri="{28A0092B-C50C-407E-A947-70E740481C1C}">
                <a14:useLocalDpi xmlns:a14="http://schemas.microsoft.com/office/drawing/2010/main" val="0"/>
              </a:ext>
            </a:extLst>
          </a:blip>
          <a:srcRect l="59772"/>
          <a:stretch/>
        </p:blipFill>
        <p:spPr bwMode="auto">
          <a:xfrm>
            <a:off x="7035766" y="348913"/>
            <a:ext cx="1868036"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07.ibm.com/employment/my/images/whyibm/IBM_HR_Leadspace_tab2.gif"/>
          <p:cNvPicPr>
            <a:picLocks noChangeAspect="1" noChangeArrowheads="1"/>
          </p:cNvPicPr>
          <p:nvPr/>
        </p:nvPicPr>
        <p:blipFill rotWithShape="1">
          <a:blip r:embed="rId3">
            <a:extLst>
              <a:ext uri="{28A0092B-C50C-407E-A947-70E740481C1C}">
                <a14:useLocalDpi xmlns:a14="http://schemas.microsoft.com/office/drawing/2010/main" val="0"/>
              </a:ext>
            </a:extLst>
          </a:blip>
          <a:srcRect l="46597"/>
          <a:stretch/>
        </p:blipFill>
        <p:spPr bwMode="auto">
          <a:xfrm>
            <a:off x="8322346" y="348913"/>
            <a:ext cx="2479822" cy="199724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07.ibm.com/employment/consulting/jobs/global/images/main/IBM_HR_Leadspace_tab1.gif"/>
          <p:cNvPicPr>
            <a:picLocks noChangeAspect="1" noChangeArrowheads="1"/>
          </p:cNvPicPr>
          <p:nvPr/>
        </p:nvPicPr>
        <p:blipFill rotWithShape="1">
          <a:blip r:embed="rId4">
            <a:extLst>
              <a:ext uri="{28A0092B-C50C-407E-A947-70E740481C1C}">
                <a14:useLocalDpi xmlns:a14="http://schemas.microsoft.com/office/drawing/2010/main" val="0"/>
              </a:ext>
            </a:extLst>
          </a:blip>
          <a:srcRect l="62669"/>
          <a:stretch/>
        </p:blipFill>
        <p:spPr bwMode="auto">
          <a:xfrm>
            <a:off x="10458514" y="348913"/>
            <a:ext cx="1733485" cy="19972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fbcdn-sphotos-a-a.akamaihd.net/hphotos-ak-xaf1/t31.0-8/10365308_914912045187276_3860519539859974547_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712" y="4074776"/>
            <a:ext cx="3803204" cy="26622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b-mia.xx.fbcdn.net/hphotos-xaf1/t31.0-8/10631108_914909345187546_1875296473113386544_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253" y="2665302"/>
            <a:ext cx="3915136" cy="2740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a-mia.xx.fbcdn.net/hphotos-xpa1/v/t1.0-9/10665845_910771975601283_6088412387241447414_n.jpg?oh=179ad1d1b9a1f1f0775492a2484f7473&amp;oe=54DD892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1404" y="2760195"/>
            <a:ext cx="2602398" cy="26173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bcdn-sphotos-g-a.akamaihd.net/hphotos-ak-xpf1/t31.0-8/1397144_910140438997770_3830788791181004566_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3186" y="4071824"/>
            <a:ext cx="3811636" cy="266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5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
        <p:nvSpPr>
          <p:cNvPr id="7" name="Rectángulo 6"/>
          <p:cNvSpPr/>
          <p:nvPr/>
        </p:nvSpPr>
        <p:spPr>
          <a:xfrm>
            <a:off x="0" y="5512995"/>
            <a:ext cx="6629400" cy="11906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0" y="284176"/>
            <a:ext cx="12192000" cy="1508760"/>
          </a:xfrm>
        </p:spPr>
        <p:txBody>
          <a:bodyPr>
            <a:normAutofit/>
          </a:bodyPr>
          <a:lstStyle/>
          <a:p>
            <a:pPr algn="ctr"/>
            <a:r>
              <a:rPr lang="es-PE" sz="6000" cap="none" dirty="0" smtClean="0">
                <a:latin typeface="ITC Lubalin Graph Std Book" panose="02060502020205020404" pitchFamily="18" charset="0"/>
              </a:rPr>
              <a:t>Links de interés</a:t>
            </a:r>
            <a:endParaRPr lang="es-PE" sz="6000" cap="none" dirty="0">
              <a:latin typeface="ITC Lubalin Graph Std Book" panose="02060502020205020404" pitchFamily="18" charset="0"/>
            </a:endParaRPr>
          </a:p>
        </p:txBody>
      </p:sp>
      <p:pic>
        <p:nvPicPr>
          <p:cNvPr id="16386" name="Picture 2" descr="https://dsqx2a1317ejl.cloudfront.net/images/fp_test/big_play.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24" y="224144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corporate-eye.com/main/wp-content/uploads/2010/08/ibm-logo-4.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098" y="2047664"/>
            <a:ext cx="2563562" cy="211493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www.ibm.com/annualreport/2009/_images/slide_smarter_planet_h2.gif">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88" r="19492" b="27608"/>
          <a:stretch/>
        </p:blipFill>
        <p:spPr bwMode="auto">
          <a:xfrm>
            <a:off x="8908277" y="2013017"/>
            <a:ext cx="2466474" cy="2149586"/>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http://img1.wfrcdn.com/lf/49/hash/256/1679854/1/Office+Mate+Wall+Clock.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3034" y="2175224"/>
            <a:ext cx="2005869" cy="200586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714667" y="4369999"/>
            <a:ext cx="2107113" cy="369332"/>
          </a:xfrm>
          <a:prstGeom prst="rect">
            <a:avLst/>
          </a:prstGeom>
          <a:noFill/>
        </p:spPr>
        <p:txBody>
          <a:bodyPr wrap="square" rtlCol="0">
            <a:spAutoFit/>
          </a:bodyPr>
          <a:lstStyle/>
          <a:p>
            <a:pPr algn="ctr"/>
            <a:r>
              <a:rPr lang="es-PE" dirty="0" smtClean="0">
                <a:solidFill>
                  <a:schemeClr val="accent1">
                    <a:lumMod val="50000"/>
                  </a:schemeClr>
                </a:solidFill>
                <a:latin typeface="ITC Lubalin Graph Std Book" panose="02060502020205020404" pitchFamily="18" charset="0"/>
              </a:rPr>
              <a:t>Video</a:t>
            </a:r>
            <a:endParaRPr lang="es-PE" dirty="0">
              <a:solidFill>
                <a:schemeClr val="accent1">
                  <a:lumMod val="50000"/>
                </a:schemeClr>
              </a:solidFill>
              <a:latin typeface="ITC Lubalin Graph Std Book" panose="02060502020205020404" pitchFamily="18" charset="0"/>
            </a:endParaRPr>
          </a:p>
        </p:txBody>
      </p:sp>
      <p:sp>
        <p:nvSpPr>
          <p:cNvPr id="12" name="CuadroTexto 11"/>
          <p:cNvSpPr txBox="1"/>
          <p:nvPr/>
        </p:nvSpPr>
        <p:spPr>
          <a:xfrm>
            <a:off x="3488322" y="4384562"/>
            <a:ext cx="2107113" cy="646331"/>
          </a:xfrm>
          <a:prstGeom prst="rect">
            <a:avLst/>
          </a:prstGeom>
          <a:noFill/>
        </p:spPr>
        <p:txBody>
          <a:bodyPr wrap="square" rtlCol="0">
            <a:spAutoFit/>
          </a:bodyPr>
          <a:lstStyle/>
          <a:p>
            <a:pPr algn="ctr"/>
            <a:r>
              <a:rPr lang="es-PE" dirty="0" err="1" smtClean="0">
                <a:solidFill>
                  <a:schemeClr val="accent1">
                    <a:lumMod val="50000"/>
                  </a:schemeClr>
                </a:solidFill>
                <a:latin typeface="ITC Lubalin Graph Std Book" panose="02060502020205020404" pitchFamily="18" charset="0"/>
              </a:rPr>
              <a:t>History</a:t>
            </a:r>
            <a:r>
              <a:rPr lang="es-PE" dirty="0" smtClean="0">
                <a:solidFill>
                  <a:schemeClr val="accent1">
                    <a:lumMod val="50000"/>
                  </a:schemeClr>
                </a:solidFill>
                <a:latin typeface="ITC Lubalin Graph Std Book" panose="02060502020205020404" pitchFamily="18" charset="0"/>
              </a:rPr>
              <a:t> of IBM </a:t>
            </a:r>
            <a:r>
              <a:rPr lang="es-PE" dirty="0" err="1" smtClean="0">
                <a:solidFill>
                  <a:schemeClr val="accent1">
                    <a:lumMod val="50000"/>
                  </a:schemeClr>
                </a:solidFill>
                <a:latin typeface="ITC Lubalin Graph Std Book" panose="02060502020205020404" pitchFamily="18" charset="0"/>
              </a:rPr>
              <a:t>interactive</a:t>
            </a:r>
            <a:endParaRPr lang="es-PE" dirty="0">
              <a:solidFill>
                <a:schemeClr val="accent1">
                  <a:lumMod val="50000"/>
                </a:schemeClr>
              </a:solidFill>
              <a:latin typeface="ITC Lubalin Graph Std Book" panose="02060502020205020404" pitchFamily="18" charset="0"/>
            </a:endParaRPr>
          </a:p>
        </p:txBody>
      </p:sp>
      <p:sp>
        <p:nvSpPr>
          <p:cNvPr id="13" name="CuadroTexto 12"/>
          <p:cNvSpPr txBox="1"/>
          <p:nvPr/>
        </p:nvSpPr>
        <p:spPr>
          <a:xfrm>
            <a:off x="6312411" y="4369999"/>
            <a:ext cx="2107113" cy="369332"/>
          </a:xfrm>
          <a:prstGeom prst="rect">
            <a:avLst/>
          </a:prstGeom>
          <a:noFill/>
        </p:spPr>
        <p:txBody>
          <a:bodyPr wrap="square" rtlCol="0">
            <a:spAutoFit/>
          </a:bodyPr>
          <a:lstStyle/>
          <a:p>
            <a:pPr algn="ctr"/>
            <a:r>
              <a:rPr lang="es-PE" dirty="0" smtClean="0">
                <a:solidFill>
                  <a:schemeClr val="accent1">
                    <a:lumMod val="50000"/>
                  </a:schemeClr>
                </a:solidFill>
                <a:latin typeface="ITC Lubalin Graph Std Book" panose="02060502020205020404" pitchFamily="18" charset="0"/>
              </a:rPr>
              <a:t>Cronología IBM</a:t>
            </a:r>
            <a:endParaRPr lang="es-PE" dirty="0">
              <a:solidFill>
                <a:schemeClr val="accent1">
                  <a:lumMod val="50000"/>
                </a:schemeClr>
              </a:solidFill>
              <a:latin typeface="ITC Lubalin Graph Std Book" panose="02060502020205020404" pitchFamily="18" charset="0"/>
            </a:endParaRPr>
          </a:p>
        </p:txBody>
      </p:sp>
      <p:sp>
        <p:nvSpPr>
          <p:cNvPr id="14" name="CuadroTexto 13"/>
          <p:cNvSpPr txBox="1"/>
          <p:nvPr/>
        </p:nvSpPr>
        <p:spPr>
          <a:xfrm>
            <a:off x="9083757" y="4384562"/>
            <a:ext cx="2107113" cy="369332"/>
          </a:xfrm>
          <a:prstGeom prst="rect">
            <a:avLst/>
          </a:prstGeom>
          <a:noFill/>
        </p:spPr>
        <p:txBody>
          <a:bodyPr wrap="square" rtlCol="0">
            <a:spAutoFit/>
          </a:bodyPr>
          <a:lstStyle/>
          <a:p>
            <a:pPr algn="ctr"/>
            <a:r>
              <a:rPr lang="es-PE" dirty="0" smtClean="0">
                <a:solidFill>
                  <a:schemeClr val="accent1">
                    <a:lumMod val="50000"/>
                  </a:schemeClr>
                </a:solidFill>
                <a:latin typeface="ITC Lubalin Graph Std Book" panose="02060502020205020404" pitchFamily="18" charset="0"/>
              </a:rPr>
              <a:t>IBM </a:t>
            </a:r>
            <a:r>
              <a:rPr lang="es-PE" dirty="0" err="1" smtClean="0">
                <a:solidFill>
                  <a:schemeClr val="accent1">
                    <a:lumMod val="50000"/>
                  </a:schemeClr>
                </a:solidFill>
                <a:latin typeface="ITC Lubalin Graph Std Book" panose="02060502020205020404" pitchFamily="18" charset="0"/>
              </a:rPr>
              <a:t>Research</a:t>
            </a:r>
            <a:endParaRPr lang="es-PE" dirty="0">
              <a:solidFill>
                <a:schemeClr val="accent1">
                  <a:lumMod val="50000"/>
                </a:schemeClr>
              </a:solidFill>
              <a:latin typeface="ITC Lubalin Graph Std Book" panose="02060502020205020404" pitchFamily="18" charset="0"/>
            </a:endParaRPr>
          </a:p>
        </p:txBody>
      </p:sp>
      <p:pic>
        <p:nvPicPr>
          <p:cNvPr id="16396" name="Picture 12" descr="http://www-03.ibm.com/ibm/history/ibm100/images/icp/R259780Y30165R43/us__en_us__ibm100__watson__watson_logo__220x125.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986" y="5512995"/>
            <a:ext cx="2095500" cy="11906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087855" y="5643447"/>
            <a:ext cx="2773655" cy="892552"/>
          </a:xfrm>
          <a:prstGeom prst="rect">
            <a:avLst/>
          </a:prstGeom>
          <a:noFill/>
        </p:spPr>
        <p:txBody>
          <a:bodyPr wrap="square" rtlCol="0">
            <a:spAutoFit/>
          </a:bodyPr>
          <a:lstStyle/>
          <a:p>
            <a:r>
              <a:rPr lang="es-PE" sz="2000" dirty="0" smtClean="0">
                <a:solidFill>
                  <a:schemeClr val="accent1"/>
                </a:solidFill>
                <a:latin typeface="ITC Lubalin Graph Std Book" panose="02060502020205020404" pitchFamily="18" charset="0"/>
              </a:rPr>
              <a:t>IBM Watson</a:t>
            </a:r>
          </a:p>
          <a:p>
            <a:r>
              <a:rPr lang="es-PE" sz="1600" dirty="0" err="1" smtClean="0">
                <a:solidFill>
                  <a:schemeClr val="accent6"/>
                </a:solidFill>
                <a:latin typeface="ITC Lubalin Graph Std Book" panose="02060502020205020404" pitchFamily="18" charset="0"/>
              </a:rPr>
              <a:t>Research</a:t>
            </a:r>
            <a:endParaRPr lang="es-PE" sz="1600" dirty="0" smtClean="0">
              <a:solidFill>
                <a:schemeClr val="accent6"/>
              </a:solidFill>
              <a:latin typeface="ITC Lubalin Graph Std Book" panose="02060502020205020404" pitchFamily="18" charset="0"/>
            </a:endParaRPr>
          </a:p>
          <a:p>
            <a:r>
              <a:rPr lang="es-PE" sz="1600" dirty="0" err="1" smtClean="0">
                <a:solidFill>
                  <a:schemeClr val="accent6"/>
                </a:solidFill>
                <a:latin typeface="ITC Lubalin Graph Std Book" panose="02060502020205020404" pitchFamily="18" charset="0"/>
              </a:rPr>
              <a:t>This</a:t>
            </a:r>
            <a:r>
              <a:rPr lang="es-PE" sz="1600" dirty="0" smtClean="0">
                <a:solidFill>
                  <a:schemeClr val="accent6"/>
                </a:solidFill>
                <a:latin typeface="ITC Lubalin Graph Std Book" panose="02060502020205020404" pitchFamily="18" charset="0"/>
              </a:rPr>
              <a:t> </a:t>
            </a:r>
            <a:r>
              <a:rPr lang="es-PE" sz="1600" dirty="0" err="1" smtClean="0">
                <a:solidFill>
                  <a:schemeClr val="accent6"/>
                </a:solidFill>
                <a:latin typeface="ITC Lubalin Graph Std Book" panose="02060502020205020404" pitchFamily="18" charset="0"/>
              </a:rPr>
              <a:t>is</a:t>
            </a:r>
            <a:r>
              <a:rPr lang="es-PE" sz="1600" dirty="0" smtClean="0">
                <a:solidFill>
                  <a:schemeClr val="accent6"/>
                </a:solidFill>
                <a:latin typeface="ITC Lubalin Graph Std Book" panose="02060502020205020404" pitchFamily="18" charset="0"/>
              </a:rPr>
              <a:t> Watson</a:t>
            </a:r>
            <a:endParaRPr lang="es-PE" sz="1400" dirty="0">
              <a:solidFill>
                <a:schemeClr val="accent6"/>
              </a:solidFill>
              <a:latin typeface="ITC Lubalin Graph Std Book" panose="02060502020205020404" pitchFamily="18" charset="0"/>
            </a:endParaRPr>
          </a:p>
        </p:txBody>
      </p:sp>
      <p:sp>
        <p:nvSpPr>
          <p:cNvPr id="9" name="Flecha derecha 8">
            <a:hlinkClick r:id="rId11"/>
          </p:cNvPr>
          <p:cNvSpPr/>
          <p:nvPr/>
        </p:nvSpPr>
        <p:spPr>
          <a:xfrm>
            <a:off x="3170816" y="6013922"/>
            <a:ext cx="330911" cy="18877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a:p>
        </p:txBody>
      </p:sp>
      <p:sp>
        <p:nvSpPr>
          <p:cNvPr id="19" name="Flecha derecha 18">
            <a:hlinkClick r:id="rId12"/>
          </p:cNvPr>
          <p:cNvSpPr/>
          <p:nvPr/>
        </p:nvSpPr>
        <p:spPr>
          <a:xfrm>
            <a:off x="3642493" y="6269436"/>
            <a:ext cx="330911" cy="1887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021394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pic>
        <p:nvPicPr>
          <p:cNvPr id="18" name="Picture 2" descr="2008AR_CoverIma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721644"/>
            <a:ext cx="7772400"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290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2"/>
          <p:cNvGrpSpPr/>
          <p:nvPr/>
        </p:nvGrpSpPr>
        <p:grpSpPr>
          <a:xfrm>
            <a:off x="1414693" y="189199"/>
            <a:ext cx="9387981" cy="6575778"/>
            <a:chOff x="1726420" y="106071"/>
            <a:chExt cx="9387981" cy="6575778"/>
          </a:xfrm>
        </p:grpSpPr>
        <p:sp>
          <p:nvSpPr>
            <p:cNvPr id="5" name="CuadroTexto 8"/>
            <p:cNvSpPr txBox="1"/>
            <p:nvPr/>
          </p:nvSpPr>
          <p:spPr>
            <a:xfrm>
              <a:off x="1794163" y="106071"/>
              <a:ext cx="3307772" cy="1015663"/>
            </a:xfrm>
            <a:prstGeom prst="rect">
              <a:avLst/>
            </a:prstGeom>
            <a:noFill/>
          </p:spPr>
          <p:txBody>
            <a:bodyPr wrap="square" rtlCol="0">
              <a:spAutoFit/>
            </a:bodyPr>
            <a:lstStyle/>
            <a:p>
              <a:r>
                <a:rPr lang="es-PE" sz="2000" dirty="0">
                  <a:solidFill>
                    <a:schemeClr val="accent1">
                      <a:lumMod val="50000"/>
                    </a:schemeClr>
                  </a:solidFill>
                  <a:latin typeface="ITC Lubalin Graph Std Book" panose="02060502020205020404" pitchFamily="18" charset="0"/>
                  <a:ea typeface="+mj-ea"/>
                  <a:cs typeface="+mj-cs"/>
                </a:rPr>
                <a:t>Ranking </a:t>
              </a:r>
              <a:r>
                <a:rPr lang="es-PE" sz="2000" dirty="0" err="1">
                  <a:solidFill>
                    <a:schemeClr val="accent1">
                      <a:lumMod val="50000"/>
                    </a:schemeClr>
                  </a:solidFill>
                  <a:latin typeface="ITC Lubalin Graph Std Book" panose="02060502020205020404" pitchFamily="18" charset="0"/>
                  <a:ea typeface="+mj-ea"/>
                  <a:cs typeface="+mj-cs"/>
                </a:rPr>
                <a:t>Interbrand</a:t>
              </a:r>
              <a:r>
                <a:rPr lang="es-PE" sz="2000" dirty="0">
                  <a:solidFill>
                    <a:schemeClr val="accent1">
                      <a:lumMod val="50000"/>
                    </a:schemeClr>
                  </a:solidFill>
                  <a:latin typeface="ITC Lubalin Graph Std Book" panose="02060502020205020404" pitchFamily="18" charset="0"/>
                  <a:ea typeface="+mj-ea"/>
                  <a:cs typeface="+mj-cs"/>
                </a:rPr>
                <a:t> </a:t>
              </a:r>
              <a:r>
                <a:rPr lang="es-PE" sz="2000" dirty="0">
                  <a:solidFill>
                    <a:srgbClr val="C00000"/>
                  </a:solidFill>
                  <a:latin typeface="ITC Lubalin Graph Std Book" panose="02060502020205020404" pitchFamily="18" charset="0"/>
                  <a:ea typeface="+mj-ea"/>
                  <a:cs typeface="+mj-cs"/>
                </a:rPr>
                <a:t>2013</a:t>
              </a:r>
              <a:r>
                <a:rPr lang="es-PE" sz="2000" dirty="0">
                  <a:solidFill>
                    <a:schemeClr val="accent1">
                      <a:lumMod val="50000"/>
                    </a:schemeClr>
                  </a:solidFill>
                  <a:latin typeface="ITC Lubalin Graph Std Book" panose="02060502020205020404" pitchFamily="18" charset="0"/>
                  <a:ea typeface="+mj-ea"/>
                  <a:cs typeface="+mj-cs"/>
                </a:rPr>
                <a:t> de las marcas más valiosas del mundo</a:t>
              </a:r>
            </a:p>
          </p:txBody>
        </p:sp>
        <p:pic>
          <p:nvPicPr>
            <p:cNvPr id="6" name="Imagen 9"/>
            <p:cNvPicPr>
              <a:picLocks noChangeAspect="1"/>
            </p:cNvPicPr>
            <p:nvPr/>
          </p:nvPicPr>
          <p:blipFill rotWithShape="1">
            <a:blip r:embed="rId2"/>
            <a:srcRect b="9086"/>
            <a:stretch/>
          </p:blipFill>
          <p:spPr>
            <a:xfrm>
              <a:off x="1794163" y="1162963"/>
              <a:ext cx="3307772" cy="5507791"/>
            </a:xfrm>
            <a:prstGeom prst="rect">
              <a:avLst/>
            </a:prstGeom>
          </p:spPr>
        </p:pic>
        <p:sp>
          <p:nvSpPr>
            <p:cNvPr id="7" name="Rectángulo 10"/>
            <p:cNvSpPr/>
            <p:nvPr/>
          </p:nvSpPr>
          <p:spPr>
            <a:xfrm>
              <a:off x="1726420" y="3356384"/>
              <a:ext cx="3443257" cy="637953"/>
            </a:xfrm>
            <a:prstGeom prst="rect">
              <a:avLst/>
            </a:prstGeom>
            <a:noFill/>
            <a:ln w="28575">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s-PE"/>
            </a:p>
          </p:txBody>
        </p:sp>
        <p:pic>
          <p:nvPicPr>
            <p:cNvPr id="8" name="Imagen 11"/>
            <p:cNvPicPr>
              <a:picLocks noChangeAspect="1"/>
            </p:cNvPicPr>
            <p:nvPr/>
          </p:nvPicPr>
          <p:blipFill>
            <a:blip r:embed="rId3"/>
            <a:stretch>
              <a:fillRect/>
            </a:stretch>
          </p:blipFill>
          <p:spPr>
            <a:xfrm>
              <a:off x="7766115" y="1173237"/>
              <a:ext cx="3288992" cy="5508612"/>
            </a:xfrm>
            <a:prstGeom prst="rect">
              <a:avLst/>
            </a:prstGeom>
          </p:spPr>
        </p:pic>
        <p:sp>
          <p:nvSpPr>
            <p:cNvPr id="9" name="Rectángulo 12"/>
            <p:cNvSpPr/>
            <p:nvPr/>
          </p:nvSpPr>
          <p:spPr>
            <a:xfrm>
              <a:off x="7714160" y="2842551"/>
              <a:ext cx="3400241" cy="601874"/>
            </a:xfrm>
            <a:prstGeom prst="rect">
              <a:avLst/>
            </a:prstGeom>
            <a:noFill/>
            <a:ln w="28575">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s-PE"/>
            </a:p>
          </p:txBody>
        </p:sp>
        <p:sp>
          <p:nvSpPr>
            <p:cNvPr id="10" name="CuadroTexto 13"/>
            <p:cNvSpPr txBox="1"/>
            <p:nvPr/>
          </p:nvSpPr>
          <p:spPr>
            <a:xfrm>
              <a:off x="7737347" y="106071"/>
              <a:ext cx="3307772" cy="1015663"/>
            </a:xfrm>
            <a:prstGeom prst="rect">
              <a:avLst/>
            </a:prstGeom>
            <a:noFill/>
          </p:spPr>
          <p:txBody>
            <a:bodyPr wrap="square" rtlCol="0">
              <a:spAutoFit/>
            </a:bodyPr>
            <a:lstStyle/>
            <a:p>
              <a:r>
                <a:rPr lang="es-PE" sz="2000" dirty="0">
                  <a:solidFill>
                    <a:schemeClr val="accent1">
                      <a:lumMod val="50000"/>
                    </a:schemeClr>
                  </a:solidFill>
                  <a:latin typeface="ITC Lubalin Graph Std Book" panose="02060502020205020404" pitchFamily="18" charset="0"/>
                  <a:ea typeface="+mj-ea"/>
                  <a:cs typeface="+mj-cs"/>
                </a:rPr>
                <a:t>Ranking </a:t>
              </a:r>
              <a:r>
                <a:rPr lang="es-PE" sz="2000" dirty="0" err="1">
                  <a:solidFill>
                    <a:schemeClr val="accent1">
                      <a:lumMod val="50000"/>
                    </a:schemeClr>
                  </a:solidFill>
                  <a:latin typeface="ITC Lubalin Graph Std Book" panose="02060502020205020404" pitchFamily="18" charset="0"/>
                  <a:ea typeface="+mj-ea"/>
                  <a:cs typeface="+mj-cs"/>
                </a:rPr>
                <a:t>Interbrand</a:t>
              </a:r>
              <a:r>
                <a:rPr lang="es-PE" sz="2000" dirty="0">
                  <a:solidFill>
                    <a:schemeClr val="accent1">
                      <a:lumMod val="50000"/>
                    </a:schemeClr>
                  </a:solidFill>
                  <a:latin typeface="ITC Lubalin Graph Std Book" panose="02060502020205020404" pitchFamily="18" charset="0"/>
                  <a:ea typeface="+mj-ea"/>
                  <a:cs typeface="+mj-cs"/>
                </a:rPr>
                <a:t> </a:t>
              </a:r>
              <a:r>
                <a:rPr lang="es-PE" sz="2000" dirty="0">
                  <a:solidFill>
                    <a:srgbClr val="C00000"/>
                  </a:solidFill>
                  <a:latin typeface="ITC Lubalin Graph Std Book" panose="02060502020205020404" pitchFamily="18" charset="0"/>
                  <a:ea typeface="+mj-ea"/>
                  <a:cs typeface="+mj-cs"/>
                </a:rPr>
                <a:t>2012</a:t>
              </a:r>
              <a:r>
                <a:rPr lang="es-PE" sz="2000" dirty="0">
                  <a:solidFill>
                    <a:schemeClr val="accent1">
                      <a:lumMod val="50000"/>
                    </a:schemeClr>
                  </a:solidFill>
                  <a:latin typeface="ITC Lubalin Graph Std Book" panose="02060502020205020404" pitchFamily="18" charset="0"/>
                  <a:ea typeface="+mj-ea"/>
                  <a:cs typeface="+mj-cs"/>
                </a:rPr>
                <a:t> de las marcas más valiosas del mundo</a:t>
              </a:r>
            </a:p>
          </p:txBody>
        </p:sp>
      </p:grpSp>
    </p:spTree>
    <p:extLst>
      <p:ext uri="{BB962C8B-B14F-4D97-AF65-F5344CB8AC3E}">
        <p14:creationId xmlns:p14="http://schemas.microsoft.com/office/powerpoint/2010/main" val="22250431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dirty="0">
              <a:latin typeface="ITC Lubalin Graph Std Book" panose="02060502020205020404" pitchFamily="18" charset="0"/>
            </a:endParaRPr>
          </a:p>
        </p:txBody>
      </p:sp>
    </p:spTree>
    <p:extLst>
      <p:ext uri="{BB962C8B-B14F-4D97-AF65-F5344CB8AC3E}">
        <p14:creationId xmlns:p14="http://schemas.microsoft.com/office/powerpoint/2010/main" val="2125230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cap="none" dirty="0" smtClean="0">
                <a:latin typeface="ITC Lubalin Graph Std Book" panose="02060502020205020404" pitchFamily="18" charset="0"/>
              </a:rPr>
              <a:t>Nuestra historia</a:t>
            </a:r>
            <a:endParaRPr lang="es-PE" cap="none" dirty="0">
              <a:latin typeface="ITC Lubalin Graph Std Book" panose="02060502020205020404" pitchFamily="18" charset="0"/>
            </a:endParaRPr>
          </a:p>
        </p:txBody>
      </p:sp>
      <p:pic>
        <p:nvPicPr>
          <p:cNvPr id="4098"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 r="73722" b="41312"/>
          <a:stretch/>
        </p:blipFill>
        <p:spPr bwMode="auto">
          <a:xfrm>
            <a:off x="2202873" y="2389704"/>
            <a:ext cx="2015837" cy="208877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 name="Picture 2" descr="http://www.gadgetspc.com/wp-content-gadgetspc/uploads/2011/02/11.ibm-logo.png">
            <a:hlinkClick r:id="rId4"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7" r="52832" b="41312"/>
          <a:stretch/>
        </p:blipFill>
        <p:spPr bwMode="auto">
          <a:xfrm>
            <a:off x="4208318" y="2389704"/>
            <a:ext cx="1662546" cy="208877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 name="Picture 2" descr="http://www.gadgetspc.com/wp-content-gadgetspc/uploads/2011/02/11.ibm-logo.png">
            <a:hlinkClick r:id="rId5"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568" r="25545" b="41312"/>
          <a:stretch/>
        </p:blipFill>
        <p:spPr bwMode="auto">
          <a:xfrm>
            <a:off x="5870864" y="2389704"/>
            <a:ext cx="2126510" cy="208877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Picture 2" descr="http://www.gadgetspc.com/wp-content-gadgetspc/uploads/2011/02/11.ibm-logo.png">
            <a:hlinkClick r:id="rId6"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50" r="362" b="41312"/>
          <a:stretch/>
        </p:blipFill>
        <p:spPr bwMode="auto">
          <a:xfrm>
            <a:off x="7997374" y="2389704"/>
            <a:ext cx="2015835" cy="208877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7" name="Picture 2" descr="http://www.gadgetspc.com/wp-content-gadgetspc/uploads/2011/02/11.ibm-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74150" t="58688" r="362" b="439"/>
          <a:stretch/>
        </p:blipFill>
        <p:spPr bwMode="auto">
          <a:xfrm>
            <a:off x="7997373" y="4478482"/>
            <a:ext cx="2015835" cy="145472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8" name="Picture 2" descr="http://www.gadgetspc.com/wp-content-gadgetspc/uploads/2011/02/11.ibm-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29132" t="58688" r="25541" b="439"/>
          <a:stretch/>
        </p:blipFill>
        <p:spPr bwMode="auto">
          <a:xfrm>
            <a:off x="4436919" y="4478482"/>
            <a:ext cx="3584864" cy="145472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 name="Picture 2" descr="http://www.gadgetspc.com/wp-content-gadgetspc/uploads/2011/02/11.ibm-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753" t="58688" r="70869" b="439"/>
          <a:stretch/>
        </p:blipFill>
        <p:spPr bwMode="auto">
          <a:xfrm>
            <a:off x="2202873" y="4478482"/>
            <a:ext cx="2244436" cy="1454726"/>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450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8138508" cy="1508760"/>
          </a:xfrm>
        </p:spPr>
        <p:txBody>
          <a:bodyPr/>
          <a:lstStyle/>
          <a:p>
            <a:r>
              <a:rPr lang="es-PE" dirty="0" err="1" smtClean="0"/>
              <a:t>The</a:t>
            </a:r>
            <a:r>
              <a:rPr lang="es-PE" dirty="0" smtClean="0"/>
              <a:t> International Time </a:t>
            </a:r>
            <a:r>
              <a:rPr lang="es-PE" dirty="0" err="1" smtClean="0"/>
              <a:t>Recording</a:t>
            </a:r>
            <a:r>
              <a:rPr lang="es-PE" dirty="0" smtClean="0"/>
              <a:t> 	Company</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a:xfrm>
            <a:off x="1202919" y="2011680"/>
            <a:ext cx="5855427" cy="4206240"/>
          </a:xfrm>
        </p:spPr>
        <p:txBody>
          <a:bodyPr/>
          <a:lstStyle/>
          <a:p>
            <a:pPr marL="0" indent="0">
              <a:buNone/>
            </a:pPr>
            <a:r>
              <a:rPr lang="en-US" dirty="0" smtClean="0"/>
              <a:t>La International </a:t>
            </a:r>
            <a:r>
              <a:rPr lang="en-US" dirty="0"/>
              <a:t>Time Recording Company (ITR) </a:t>
            </a:r>
            <a:endParaRPr lang="en-US" dirty="0" smtClean="0"/>
          </a:p>
          <a:p>
            <a:r>
              <a:rPr lang="es-ES" dirty="0" smtClean="0"/>
              <a:t>Comenzó </a:t>
            </a:r>
            <a:r>
              <a:rPr lang="es-ES" dirty="0"/>
              <a:t>como </a:t>
            </a:r>
            <a:r>
              <a:rPr lang="es-ES" dirty="0" smtClean="0"/>
              <a:t>una compañía </a:t>
            </a:r>
            <a:r>
              <a:rPr lang="es-ES" dirty="0"/>
              <a:t>de fabricación </a:t>
            </a:r>
            <a:r>
              <a:rPr lang="es-ES" dirty="0" smtClean="0"/>
              <a:t>en </a:t>
            </a:r>
            <a:r>
              <a:rPr lang="es-ES" dirty="0"/>
              <a:t>Auburn, Nueva York.</a:t>
            </a:r>
            <a:r>
              <a:rPr lang="en-US" dirty="0" smtClean="0"/>
              <a:t> La </a:t>
            </a:r>
            <a:r>
              <a:rPr lang="es-ES" dirty="0" smtClean="0"/>
              <a:t>línea </a:t>
            </a:r>
            <a:r>
              <a:rPr lang="es-ES" dirty="0"/>
              <a:t>de productos principal de ITR </a:t>
            </a:r>
            <a:r>
              <a:rPr lang="es-ES" dirty="0" smtClean="0"/>
              <a:t>eran los registradores </a:t>
            </a:r>
            <a:r>
              <a:rPr lang="es-ES" dirty="0"/>
              <a:t>de tiempo </a:t>
            </a:r>
            <a:r>
              <a:rPr lang="es-ES" dirty="0" smtClean="0"/>
              <a:t>mecánicos, </a:t>
            </a:r>
            <a:r>
              <a:rPr lang="es-ES" dirty="0"/>
              <a:t>inventados y patentados por </a:t>
            </a:r>
            <a:r>
              <a:rPr lang="es-ES" dirty="0" err="1"/>
              <a:t>Willard</a:t>
            </a:r>
            <a:r>
              <a:rPr lang="es-ES" dirty="0"/>
              <a:t> L. </a:t>
            </a:r>
            <a:r>
              <a:rPr lang="es-ES" dirty="0" err="1"/>
              <a:t>Bundy</a:t>
            </a:r>
            <a:r>
              <a:rPr lang="es-ES" dirty="0"/>
              <a:t> en 1888</a:t>
            </a:r>
            <a:r>
              <a:rPr lang="es-ES" dirty="0" smtClean="0"/>
              <a:t>.</a:t>
            </a:r>
            <a:endParaRPr lang="es-PE" dirty="0"/>
          </a:p>
        </p:txBody>
      </p:sp>
      <p:pic>
        <p:nvPicPr>
          <p:cNvPr id="4"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 r="73722" b="41312"/>
          <a:stretch/>
        </p:blipFill>
        <p:spPr bwMode="auto">
          <a:xfrm>
            <a:off x="9449145" y="199436"/>
            <a:ext cx="1537854" cy="15935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 name="Picture 2" descr="An ITR time recorder from about 1918.">
            <a:hlinkClick r:id="rId2"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83" t="-719" r="26781" b="719"/>
          <a:stretch/>
        </p:blipFill>
        <p:spPr bwMode="auto">
          <a:xfrm>
            <a:off x="8109461" y="2011680"/>
            <a:ext cx="2770869" cy="464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258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8138508" cy="1508760"/>
          </a:xfrm>
        </p:spPr>
        <p:txBody>
          <a:bodyPr/>
          <a:lstStyle/>
          <a:p>
            <a:r>
              <a:rPr lang="es-PE" cap="none" dirty="0" smtClean="0">
                <a:latin typeface="ITC Lubalin Graph Std Book" panose="02060502020205020404" pitchFamily="18" charset="0"/>
              </a:rPr>
              <a:t>Computing </a:t>
            </a:r>
            <a:r>
              <a:rPr lang="es-PE" cap="none" dirty="0" err="1" smtClean="0">
                <a:latin typeface="ITC Lubalin Graph Std Book" panose="02060502020205020404" pitchFamily="18" charset="0"/>
              </a:rPr>
              <a:t>Scale</a:t>
            </a:r>
            <a:r>
              <a:rPr lang="es-PE" cap="none" dirty="0" smtClean="0">
                <a:latin typeface="ITC Lubalin Graph Std Book" panose="02060502020205020404" pitchFamily="18" charset="0"/>
              </a:rPr>
              <a:t> Company</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a:xfrm>
            <a:off x="1202919" y="2165790"/>
            <a:ext cx="5506106" cy="4206240"/>
          </a:xfrm>
        </p:spPr>
        <p:txBody>
          <a:bodyPr>
            <a:normAutofit/>
          </a:bodyPr>
          <a:lstStyle/>
          <a:p>
            <a:pPr marL="0" indent="0">
              <a:buNone/>
            </a:pPr>
            <a:r>
              <a:rPr lang="es-ES" dirty="0" smtClean="0"/>
              <a:t>Computing </a:t>
            </a:r>
            <a:r>
              <a:rPr lang="es-ES" dirty="0" err="1"/>
              <a:t>Scale</a:t>
            </a:r>
            <a:r>
              <a:rPr lang="es-ES" dirty="0"/>
              <a:t> Company (1891-1914) </a:t>
            </a:r>
            <a:endParaRPr lang="es-ES" dirty="0" smtClean="0"/>
          </a:p>
          <a:p>
            <a:r>
              <a:rPr lang="es-ES" dirty="0" smtClean="0"/>
              <a:t>En </a:t>
            </a:r>
            <a:r>
              <a:rPr lang="es-ES" dirty="0"/>
              <a:t>1891, Edward </a:t>
            </a:r>
            <a:r>
              <a:rPr lang="es-ES" dirty="0" err="1"/>
              <a:t>Canby</a:t>
            </a:r>
            <a:r>
              <a:rPr lang="es-ES" dirty="0"/>
              <a:t> y Orange O. </a:t>
            </a:r>
            <a:r>
              <a:rPr lang="es-ES" dirty="0" err="1"/>
              <a:t>Ozías</a:t>
            </a:r>
            <a:r>
              <a:rPr lang="es-ES" dirty="0"/>
              <a:t>, dos hombres de negocios de Dayton, Ohio, </a:t>
            </a:r>
            <a:r>
              <a:rPr lang="es-ES" dirty="0" smtClean="0"/>
              <a:t>compraron </a:t>
            </a:r>
            <a:r>
              <a:rPr lang="es-ES" dirty="0"/>
              <a:t>las patentes </a:t>
            </a:r>
            <a:r>
              <a:rPr lang="es-ES" dirty="0" smtClean="0"/>
              <a:t>de la balanza recientemente inventada habilitando a la compañía para </a:t>
            </a:r>
            <a:r>
              <a:rPr lang="es-ES" dirty="0"/>
              <a:t>la producción de balanzas comerciales</a:t>
            </a:r>
            <a:endParaRPr lang="es-PE" dirty="0"/>
          </a:p>
        </p:txBody>
      </p:sp>
      <p:pic>
        <p:nvPicPr>
          <p:cNvPr id="5"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7" r="52832" b="41312"/>
          <a:stretch/>
        </p:blipFill>
        <p:spPr bwMode="auto">
          <a:xfrm>
            <a:off x="9871363" y="166049"/>
            <a:ext cx="1298864" cy="163185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052" name="Picture 4" descr="A Computing Scale Company scale from the 1890s.">
            <a:hlinkClick r:id="rId2"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713" y="2244901"/>
            <a:ext cx="5214306" cy="422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8503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7805999" cy="1508760"/>
          </a:xfrm>
        </p:spPr>
        <p:txBody>
          <a:bodyPr>
            <a:normAutofit/>
          </a:bodyPr>
          <a:lstStyle/>
          <a:p>
            <a:r>
              <a:rPr lang="es-PE" b="1" dirty="0" smtClean="0"/>
              <a:t>Computing-</a:t>
            </a:r>
            <a:r>
              <a:rPr lang="es-PE" b="1" dirty="0" err="1" smtClean="0"/>
              <a:t>Tabulating</a:t>
            </a:r>
            <a:r>
              <a:rPr lang="es-PE" b="1" dirty="0" smtClean="0"/>
              <a:t>-</a:t>
            </a:r>
            <a:r>
              <a:rPr lang="es-PE" b="1" dirty="0" err="1" smtClean="0"/>
              <a:t>Recording</a:t>
            </a:r>
            <a:r>
              <a:rPr lang="es-PE" b="1" dirty="0" smtClean="0"/>
              <a:t> Company</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a:xfrm>
            <a:off x="1202919" y="2011679"/>
            <a:ext cx="5434187" cy="4604877"/>
          </a:xfrm>
        </p:spPr>
        <p:txBody>
          <a:bodyPr>
            <a:normAutofit/>
          </a:bodyPr>
          <a:lstStyle/>
          <a:p>
            <a:pPr marL="0" indent="0">
              <a:buNone/>
            </a:pPr>
            <a:r>
              <a:rPr lang="en-US" dirty="0"/>
              <a:t>Computing-Tabulating-Recording Company (1911-1924</a:t>
            </a:r>
            <a:r>
              <a:rPr lang="en-US" dirty="0" smtClean="0"/>
              <a:t>)</a:t>
            </a:r>
          </a:p>
          <a:p>
            <a:r>
              <a:rPr lang="es-ES" dirty="0"/>
              <a:t>En 1911, el financiero Charles R. Flint dirigió la fusión de la </a:t>
            </a:r>
            <a:r>
              <a:rPr lang="en-US" dirty="0"/>
              <a:t> International Time Recording Company, </a:t>
            </a:r>
            <a:r>
              <a:rPr lang="en-US" dirty="0" smtClean="0"/>
              <a:t>la Computing </a:t>
            </a:r>
            <a:r>
              <a:rPr lang="en-US" dirty="0"/>
              <a:t>Scale Company </a:t>
            </a:r>
            <a:r>
              <a:rPr lang="en-US" dirty="0" smtClean="0"/>
              <a:t>y la Tabulating </a:t>
            </a:r>
            <a:r>
              <a:rPr lang="en-US" dirty="0"/>
              <a:t>Machine Company</a:t>
            </a:r>
            <a:r>
              <a:rPr lang="es-ES" dirty="0" smtClean="0"/>
              <a:t> </a:t>
            </a:r>
            <a:r>
              <a:rPr lang="es-ES" dirty="0"/>
              <a:t>para formar la </a:t>
            </a:r>
            <a:r>
              <a:rPr lang="en-US" dirty="0" smtClean="0"/>
              <a:t>Computing Tabulating Recording </a:t>
            </a:r>
            <a:r>
              <a:rPr lang="en-US" dirty="0"/>
              <a:t>Company</a:t>
            </a:r>
            <a:r>
              <a:rPr lang="es-ES" dirty="0" smtClean="0"/>
              <a:t> </a:t>
            </a:r>
            <a:r>
              <a:rPr lang="es-ES" dirty="0"/>
              <a:t>(CTR</a:t>
            </a:r>
            <a:r>
              <a:rPr lang="es-ES" dirty="0" smtClean="0"/>
              <a:t>). </a:t>
            </a:r>
            <a:r>
              <a:rPr lang="es-ES" dirty="0"/>
              <a:t>En 1914 Thomas J. </a:t>
            </a:r>
            <a:r>
              <a:rPr lang="es-ES" dirty="0" smtClean="0"/>
              <a:t>Watson, </a:t>
            </a:r>
            <a:r>
              <a:rPr lang="es-ES" dirty="0"/>
              <a:t>fue nombrado director general de CTR. Watson hizo hincapié en la investigación y la ingeniería, y se introduce en la compañía </a:t>
            </a:r>
            <a:r>
              <a:rPr lang="es-ES" dirty="0" smtClean="0"/>
              <a:t>su </a:t>
            </a:r>
            <a:r>
              <a:rPr lang="es-ES" dirty="0"/>
              <a:t>famoso lema </a:t>
            </a:r>
            <a:r>
              <a:rPr lang="es-ES" dirty="0" smtClean="0"/>
              <a:t>“THINK."</a:t>
            </a:r>
            <a:endParaRPr lang="es-ES" dirty="0"/>
          </a:p>
        </p:txBody>
      </p:sp>
      <p:pic>
        <p:nvPicPr>
          <p:cNvPr id="5"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36" r="26599" b="41312"/>
          <a:stretch/>
        </p:blipFill>
        <p:spPr bwMode="auto">
          <a:xfrm>
            <a:off x="9376408" y="166049"/>
            <a:ext cx="1610591" cy="163185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Picture 2" descr="Manufacturing worker assembling a key punch machine at the Endicott, N.Y., plant, in 1936.">
            <a:hlinkClick r:id="rId2"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251" y="2291136"/>
            <a:ext cx="5093926" cy="413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544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7255281" cy="1508760"/>
          </a:xfrm>
        </p:spPr>
        <p:txBody>
          <a:bodyPr>
            <a:normAutofit/>
          </a:bodyPr>
          <a:lstStyle/>
          <a:p>
            <a:r>
              <a:rPr lang="es-PE" b="1" dirty="0"/>
              <a:t>International Business </a:t>
            </a:r>
            <a:r>
              <a:rPr lang="es-PE" b="1" dirty="0" smtClean="0"/>
              <a:t>Machines</a:t>
            </a:r>
            <a:endParaRPr lang="es-PE" cap="none" dirty="0">
              <a:latin typeface="ITC Lubalin Graph Std Book" panose="02060502020205020404" pitchFamily="18" charset="0"/>
            </a:endParaRPr>
          </a:p>
        </p:txBody>
      </p:sp>
      <p:sp>
        <p:nvSpPr>
          <p:cNvPr id="8" name="Marcador de contenido 7"/>
          <p:cNvSpPr>
            <a:spLocks noGrp="1"/>
          </p:cNvSpPr>
          <p:nvPr>
            <p:ph idx="1"/>
          </p:nvPr>
        </p:nvSpPr>
        <p:spPr>
          <a:xfrm>
            <a:off x="1202919" y="2011680"/>
            <a:ext cx="6338312" cy="4206240"/>
          </a:xfrm>
        </p:spPr>
        <p:txBody>
          <a:bodyPr>
            <a:normAutofit/>
          </a:bodyPr>
          <a:lstStyle/>
          <a:p>
            <a:pPr marL="0" indent="0">
              <a:buNone/>
            </a:pPr>
            <a:r>
              <a:rPr lang="es-ES" dirty="0" smtClean="0"/>
              <a:t>International </a:t>
            </a:r>
            <a:r>
              <a:rPr lang="es-ES" dirty="0"/>
              <a:t>Business Machines (1924-1946) </a:t>
            </a:r>
            <a:endParaRPr lang="es-ES" dirty="0" smtClean="0"/>
          </a:p>
          <a:p>
            <a:r>
              <a:rPr lang="es-ES" dirty="0" smtClean="0"/>
              <a:t>En </a:t>
            </a:r>
            <a:r>
              <a:rPr lang="es-ES" dirty="0"/>
              <a:t>1924, la </a:t>
            </a:r>
            <a:r>
              <a:rPr lang="en-US" dirty="0" smtClean="0"/>
              <a:t>Computing Tabulating Recording </a:t>
            </a:r>
            <a:r>
              <a:rPr lang="en-US" dirty="0"/>
              <a:t>Company </a:t>
            </a:r>
            <a:r>
              <a:rPr lang="es-ES" dirty="0" smtClean="0"/>
              <a:t>adoptó </a:t>
            </a:r>
            <a:r>
              <a:rPr lang="es-ES" dirty="0"/>
              <a:t>el nombre de International Business Machines </a:t>
            </a:r>
            <a:r>
              <a:rPr lang="es-ES" dirty="0" err="1"/>
              <a:t>Corporation</a:t>
            </a:r>
            <a:r>
              <a:rPr lang="es-ES" dirty="0"/>
              <a:t>. Las </a:t>
            </a:r>
            <a:r>
              <a:rPr lang="es-ES" dirty="0" smtClean="0"/>
              <a:t>letras estilo rococó que </a:t>
            </a:r>
            <a:r>
              <a:rPr lang="es-ES" dirty="0"/>
              <a:t>formaron el logotipo "CTR" fueron reemplazadas por las palabras "Business Machines" en </a:t>
            </a:r>
            <a:r>
              <a:rPr lang="es-ES" dirty="0" smtClean="0"/>
              <a:t>el tipo </a:t>
            </a:r>
            <a:r>
              <a:rPr lang="es-ES" dirty="0" err="1" smtClean="0"/>
              <a:t>sans-Sarif</a:t>
            </a:r>
            <a:r>
              <a:rPr lang="es-ES" dirty="0" smtClean="0"/>
              <a:t> </a:t>
            </a:r>
            <a:r>
              <a:rPr lang="es-ES" dirty="0"/>
              <a:t>más </a:t>
            </a:r>
            <a:r>
              <a:rPr lang="es-ES" dirty="0" smtClean="0"/>
              <a:t>contemporáneo, </a:t>
            </a:r>
            <a:r>
              <a:rPr lang="es-ES" dirty="0"/>
              <a:t>y en una forma destinada a sugerir un globo, anilladas por la palabra "</a:t>
            </a:r>
            <a:r>
              <a:rPr lang="es-ES" dirty="0" smtClean="0"/>
              <a:t>International</a:t>
            </a:r>
            <a:r>
              <a:rPr lang="es-ES" dirty="0"/>
              <a:t>".</a:t>
            </a:r>
            <a:endParaRPr lang="es-PE" dirty="0"/>
          </a:p>
        </p:txBody>
      </p:sp>
      <p:pic>
        <p:nvPicPr>
          <p:cNvPr id="5" name="Picture 2" descr="http://www.gadgetspc.com/wp-content-gadgetspc/uploads/2011/02/11.ibm-logo.png">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507" r="1101" b="41312"/>
          <a:stretch/>
        </p:blipFill>
        <p:spPr bwMode="auto">
          <a:xfrm>
            <a:off x="9417972" y="166049"/>
            <a:ext cx="1569027" cy="163185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26" name="Picture 2" descr="International Business Machines (1924-1946)">
            <a:hlinkClick r:id="rId3" action="ppaction://hlinksldjump"/>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62" r="14513"/>
          <a:stretch/>
        </p:blipFill>
        <p:spPr bwMode="auto">
          <a:xfrm>
            <a:off x="8373439" y="2922929"/>
            <a:ext cx="317471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086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7805999" cy="1508760"/>
          </a:xfrm>
        </p:spPr>
        <p:txBody>
          <a:bodyPr/>
          <a:lstStyle/>
          <a:p>
            <a:r>
              <a:rPr lang="es-PE" b="1" dirty="0"/>
              <a:t>IBM in </a:t>
            </a:r>
            <a:r>
              <a:rPr lang="es-PE" b="1" dirty="0" err="1" smtClean="0"/>
              <a:t>transition</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p:txBody>
          <a:bodyPr/>
          <a:lstStyle/>
          <a:p>
            <a:r>
              <a:rPr lang="en-US" dirty="0" smtClean="0"/>
              <a:t>IBM </a:t>
            </a:r>
            <a:r>
              <a:rPr lang="en-US" dirty="0"/>
              <a:t>borrowed on the equities in its brand image and reputation to help carry it through a difficult transition from the punched-card tabulating business to computers. It began with a change to the logotype, the first in 22 years. The new logo appeared on the masthead of the January 1, 1947 issue of </a:t>
            </a:r>
            <a:r>
              <a:rPr lang="en-US" b="1" dirty="0"/>
              <a:t>Business Machines</a:t>
            </a:r>
            <a:r>
              <a:rPr lang="en-US" dirty="0"/>
              <a:t> with surprisingly little fanfare. The familiar "globe" was replaced with the simple letters "IBM" in a typeface called </a:t>
            </a:r>
            <a:r>
              <a:rPr lang="en-US" dirty="0" err="1"/>
              <a:t>Beton</a:t>
            </a:r>
            <a:r>
              <a:rPr lang="en-US" dirty="0"/>
              <a:t> Bold.</a:t>
            </a:r>
            <a:endParaRPr lang="es-PE" dirty="0"/>
          </a:p>
        </p:txBody>
      </p:sp>
      <p:pic>
        <p:nvPicPr>
          <p:cNvPr id="5"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9" t="60174" r="73639" b="214"/>
          <a:stretch/>
        </p:blipFill>
        <p:spPr bwMode="auto">
          <a:xfrm>
            <a:off x="9147809" y="284176"/>
            <a:ext cx="1839190" cy="1392529"/>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5993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7805999" cy="1508760"/>
          </a:xfrm>
        </p:spPr>
        <p:txBody>
          <a:bodyPr/>
          <a:lstStyle/>
          <a:p>
            <a:r>
              <a:rPr lang="es-PE" b="1" dirty="0"/>
              <a:t>IBM </a:t>
            </a:r>
            <a:r>
              <a:rPr lang="es-PE" b="1" dirty="0" err="1" smtClean="0"/>
              <a:t>continuity</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p:txBody>
          <a:bodyPr/>
          <a:lstStyle/>
          <a:p>
            <a:r>
              <a:rPr lang="en-US" dirty="0"/>
              <a:t>In May 1956, shortly before he died, Thomas J. Watson, Sr., presided over the official installation of his son as IBM's chief executive. Tom Watson, Jr. moved quickly, using both actions and symbols to signify a new era. The first visible expression was a relatively subtle change in the company's logotype subtle, in part, to communicate that any changes would come within an overall continuity. Created by noted graphic designer Paul Rand, the new logotype replaced the former </a:t>
            </a:r>
            <a:r>
              <a:rPr lang="en-US" dirty="0" err="1"/>
              <a:t>Beton</a:t>
            </a:r>
            <a:r>
              <a:rPr lang="en-US" dirty="0"/>
              <a:t> Bold typography with City Medium, as the letters "IBM" took on a more solid, grounded and balanced appearance. </a:t>
            </a:r>
            <a:endParaRPr lang="es-PE" dirty="0"/>
          </a:p>
        </p:txBody>
      </p:sp>
      <p:pic>
        <p:nvPicPr>
          <p:cNvPr id="5"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97" t="59872" r="38661" b="516"/>
          <a:stretch/>
        </p:blipFill>
        <p:spPr bwMode="auto">
          <a:xfrm>
            <a:off x="9147809" y="284176"/>
            <a:ext cx="1839190" cy="1392529"/>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54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2919" y="284176"/>
            <a:ext cx="7805999" cy="1508760"/>
          </a:xfrm>
        </p:spPr>
        <p:txBody>
          <a:bodyPr>
            <a:normAutofit/>
          </a:bodyPr>
          <a:lstStyle/>
          <a:p>
            <a:r>
              <a:rPr lang="es-PE" b="1" dirty="0"/>
              <a:t>IBM </a:t>
            </a:r>
            <a:r>
              <a:rPr lang="es-PE" b="1" dirty="0" err="1"/>
              <a:t>international</a:t>
            </a:r>
            <a:r>
              <a:rPr lang="es-PE" b="1" dirty="0"/>
              <a:t> </a:t>
            </a:r>
            <a:r>
              <a:rPr lang="es-PE" b="1" dirty="0" err="1" smtClean="0"/>
              <a:t>recognition</a:t>
            </a:r>
            <a:endParaRPr lang="es-PE" cap="none" dirty="0">
              <a:latin typeface="ITC Lubalin Graph Std Book" panose="02060502020205020404" pitchFamily="18" charset="0"/>
            </a:endParaRPr>
          </a:p>
        </p:txBody>
      </p:sp>
      <p:sp>
        <p:nvSpPr>
          <p:cNvPr id="3" name="Marcador de contenido 2"/>
          <p:cNvSpPr>
            <a:spLocks noGrp="1"/>
          </p:cNvSpPr>
          <p:nvPr>
            <p:ph idx="1"/>
          </p:nvPr>
        </p:nvSpPr>
        <p:spPr/>
        <p:txBody>
          <a:bodyPr/>
          <a:lstStyle/>
          <a:p>
            <a:r>
              <a:rPr lang="en-US" dirty="0" smtClean="0"/>
              <a:t>In </a:t>
            </a:r>
            <a:r>
              <a:rPr lang="en-US" dirty="0"/>
              <a:t>1972, the company introduced a new version of the logotype. Designed by Paul Rand, horizontal stripes now replaced the solid letters to suggest "speed and dynamism." In the intervening quarter-century, the basic design has remained constant, one of the most recognized logotypes in the world, and a design that has been widely imitated by others. </a:t>
            </a:r>
            <a:endParaRPr lang="es-PE" dirty="0"/>
          </a:p>
        </p:txBody>
      </p:sp>
      <p:pic>
        <p:nvPicPr>
          <p:cNvPr id="5" name="Picture 2" descr="http://www.gadgetspc.com/wp-content-gadgetspc/uploads/2011/02/11.ibm-logo.png">
            <a:hlinkClick r:id="rId2" action="ppaction://hlinksldjump"/>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819" t="60181" r="1639" b="207"/>
          <a:stretch/>
        </p:blipFill>
        <p:spPr bwMode="auto">
          <a:xfrm>
            <a:off x="9147809" y="284176"/>
            <a:ext cx="1839190" cy="1392529"/>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7394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cap="none" smtClean="0">
                <a:latin typeface="ITC Lubalin Graph Std Book" panose="02060502020205020404" pitchFamily="18" charset="0"/>
              </a:rPr>
              <a:t>Patentes</a:t>
            </a:r>
            <a:endParaRPr lang="es-PE" cap="none" dirty="0">
              <a:latin typeface="ITC Lubalin Graph Std Book" panose="02060502020205020404" pitchFamily="18" charset="0"/>
            </a:endParaRPr>
          </a:p>
        </p:txBody>
      </p:sp>
      <p:grpSp>
        <p:nvGrpSpPr>
          <p:cNvPr id="21" name="Grupo 20"/>
          <p:cNvGrpSpPr/>
          <p:nvPr/>
        </p:nvGrpSpPr>
        <p:grpSpPr>
          <a:xfrm>
            <a:off x="3212109" y="2292531"/>
            <a:ext cx="3503086" cy="3503086"/>
            <a:chOff x="3436473" y="2757527"/>
            <a:chExt cx="3054358" cy="3054358"/>
          </a:xfrm>
        </p:grpSpPr>
        <p:sp>
          <p:nvSpPr>
            <p:cNvPr id="6" name="Rectángulo 5"/>
            <p:cNvSpPr/>
            <p:nvPr/>
          </p:nvSpPr>
          <p:spPr>
            <a:xfrm>
              <a:off x="4056955" y="4570536"/>
              <a:ext cx="1903963" cy="430887"/>
            </a:xfrm>
            <a:prstGeom prst="rect">
              <a:avLst/>
            </a:prstGeom>
          </p:spPr>
          <p:txBody>
            <a:bodyPr wrap="square" anchor="ctr">
              <a:spAutoFit/>
            </a:bodyPr>
            <a:lstStyle/>
            <a:p>
              <a:pPr lvl="0" algn="ctr"/>
              <a:r>
                <a:rPr lang="es-PE" altLang="es-PE" sz="1100" dirty="0">
                  <a:latin typeface="ITC Lubalin Graph Std Book" panose="02060502020205020404" pitchFamily="18" charset="0"/>
                </a:rPr>
                <a:t>m</a:t>
              </a:r>
              <a:r>
                <a:rPr lang="es-PE" altLang="es-PE" sz="1100" dirty="0" smtClean="0">
                  <a:latin typeface="ITC Lubalin Graph Std Book" panose="02060502020205020404" pitchFamily="18" charset="0"/>
                </a:rPr>
                <a:t>ás que el segundo de la lista (Samsung)</a:t>
              </a:r>
              <a:endParaRPr lang="es-PE" sz="1100" dirty="0">
                <a:latin typeface="ITC Lubalin Graph Std Book" panose="02060502020205020404" pitchFamily="18" charset="0"/>
              </a:endParaRPr>
            </a:p>
          </p:txBody>
        </p:sp>
        <p:grpSp>
          <p:nvGrpSpPr>
            <p:cNvPr id="12" name="Grupo 11"/>
            <p:cNvGrpSpPr/>
            <p:nvPr/>
          </p:nvGrpSpPr>
          <p:grpSpPr>
            <a:xfrm>
              <a:off x="3436473" y="2757527"/>
              <a:ext cx="3054358" cy="3054358"/>
              <a:chOff x="2446531" y="378205"/>
              <a:chExt cx="3054358" cy="3054358"/>
            </a:xfrm>
          </p:grpSpPr>
          <p:sp>
            <p:nvSpPr>
              <p:cNvPr id="13" name="Elipse 12"/>
              <p:cNvSpPr/>
              <p:nvPr/>
            </p:nvSpPr>
            <p:spPr>
              <a:xfrm>
                <a:off x="2446531" y="378205"/>
                <a:ext cx="3054358" cy="3054358"/>
              </a:xfrm>
              <a:prstGeom prst="ellipse">
                <a:avLst/>
              </a:prstGeom>
            </p:spPr>
            <p:style>
              <a:lnRef idx="2">
                <a:schemeClr val="lt1">
                  <a:hueOff val="0"/>
                  <a:satOff val="0"/>
                  <a:lumOff val="0"/>
                  <a:alphaOff val="0"/>
                </a:schemeClr>
              </a:lnRef>
              <a:fillRef idx="1">
                <a:schemeClr val="accent2">
                  <a:shade val="80000"/>
                  <a:alpha val="50000"/>
                  <a:hueOff val="-2103"/>
                  <a:satOff val="0"/>
                  <a:lumOff val="1341"/>
                  <a:alphaOff val="-10000"/>
                </a:schemeClr>
              </a:fillRef>
              <a:effectRef idx="0">
                <a:schemeClr val="accent2">
                  <a:shade val="80000"/>
                  <a:alpha val="50000"/>
                  <a:hueOff val="-2103"/>
                  <a:satOff val="0"/>
                  <a:lumOff val="1341"/>
                  <a:alphaOff val="-10000"/>
                </a:schemeClr>
              </a:effectRef>
              <a:fontRef idx="minor">
                <a:schemeClr val="tx1"/>
              </a:fontRef>
            </p:style>
          </p:sp>
          <p:sp>
            <p:nvSpPr>
              <p:cNvPr id="14" name="Elipse 4"/>
              <p:cNvSpPr/>
              <p:nvPr/>
            </p:nvSpPr>
            <p:spPr>
              <a:xfrm>
                <a:off x="2893831" y="825505"/>
                <a:ext cx="2159758" cy="215975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8092" tIns="50800" rIns="168092" bIns="50800" numCol="1" spcCol="1270" anchor="ctr" anchorCtr="0">
                <a:noAutofit/>
              </a:bodyPr>
              <a:lstStyle/>
              <a:p>
                <a:pPr lvl="0" algn="ctr" defTabSz="1778000">
                  <a:lnSpc>
                    <a:spcPct val="90000"/>
                  </a:lnSpc>
                  <a:spcBef>
                    <a:spcPct val="0"/>
                  </a:spcBef>
                  <a:spcAft>
                    <a:spcPct val="35000"/>
                  </a:spcAft>
                </a:pPr>
                <a:r>
                  <a:rPr lang="es-PE" sz="4000" b="1" kern="1200" dirty="0" smtClean="0">
                    <a:latin typeface="ITC Lubalin Graph Std Book" panose="02060502020205020404" pitchFamily="18" charset="0"/>
                  </a:rPr>
                  <a:t>45%</a:t>
                </a:r>
              </a:p>
            </p:txBody>
          </p:sp>
        </p:grpSp>
      </p:grpSp>
      <p:grpSp>
        <p:nvGrpSpPr>
          <p:cNvPr id="22" name="Grupo 21"/>
          <p:cNvGrpSpPr/>
          <p:nvPr/>
        </p:nvGrpSpPr>
        <p:grpSpPr>
          <a:xfrm>
            <a:off x="5647986" y="2291067"/>
            <a:ext cx="3503086" cy="3503086"/>
            <a:chOff x="5872350" y="2756063"/>
            <a:chExt cx="3054358" cy="3054358"/>
          </a:xfrm>
        </p:grpSpPr>
        <p:sp>
          <p:nvSpPr>
            <p:cNvPr id="5" name="Rectángulo 4"/>
            <p:cNvSpPr/>
            <p:nvPr/>
          </p:nvSpPr>
          <p:spPr>
            <a:xfrm>
              <a:off x="6404264" y="4570536"/>
              <a:ext cx="2053936" cy="769441"/>
            </a:xfrm>
            <a:prstGeom prst="rect">
              <a:avLst/>
            </a:prstGeom>
          </p:spPr>
          <p:txBody>
            <a:bodyPr wrap="square" anchor="ctr">
              <a:spAutoFit/>
            </a:bodyPr>
            <a:lstStyle/>
            <a:p>
              <a:pPr lvl="0" algn="ctr"/>
              <a:r>
                <a:rPr lang="en-US" altLang="es-PE" sz="1100" dirty="0" err="1">
                  <a:latin typeface="ITC Lubalin Graph Std Book" panose="02060502020205020404" pitchFamily="18" charset="0"/>
                </a:rPr>
                <a:t>patentes</a:t>
              </a:r>
              <a:r>
                <a:rPr lang="en-US" altLang="es-PE" sz="1100" dirty="0">
                  <a:latin typeface="ITC Lubalin Graph Std Book" panose="02060502020205020404" pitchFamily="18" charset="0"/>
                </a:rPr>
                <a:t> </a:t>
              </a:r>
              <a:r>
                <a:rPr lang="en-US" altLang="es-PE" sz="1100" dirty="0" err="1">
                  <a:latin typeface="ITC Lubalin Graph Std Book" panose="02060502020205020404" pitchFamily="18" charset="0"/>
                </a:rPr>
                <a:t>que</a:t>
              </a:r>
              <a:r>
                <a:rPr lang="en-US" altLang="es-PE" sz="1100" dirty="0">
                  <a:latin typeface="ITC Lubalin Graph Std Book" panose="02060502020205020404" pitchFamily="18" charset="0"/>
                </a:rPr>
                <a:t> el total </a:t>
              </a:r>
              <a:r>
                <a:rPr lang="en-US" altLang="es-PE" sz="1100" dirty="0" err="1">
                  <a:latin typeface="ITC Lubalin Graph Std Book" panose="02060502020205020404" pitchFamily="18" charset="0"/>
                </a:rPr>
                <a:t>registrado</a:t>
              </a:r>
              <a:r>
                <a:rPr lang="en-US" altLang="es-PE" sz="1100" dirty="0">
                  <a:latin typeface="ITC Lubalin Graph Std Book" panose="02060502020205020404" pitchFamily="18" charset="0"/>
                </a:rPr>
                <a:t> </a:t>
              </a:r>
              <a:r>
                <a:rPr lang="en-US" altLang="es-PE" sz="1100" dirty="0" err="1">
                  <a:latin typeface="ITC Lubalin Graph Std Book" panose="02060502020205020404" pitchFamily="18" charset="0"/>
                </a:rPr>
                <a:t>por</a:t>
              </a:r>
              <a:r>
                <a:rPr lang="en-US" altLang="es-PE" sz="1100" dirty="0">
                  <a:latin typeface="ITC Lubalin Graph Std Book" panose="02060502020205020404" pitchFamily="18" charset="0"/>
                </a:rPr>
                <a:t> Amazon, Google, EMC, HP, Intel, Oracle</a:t>
              </a:r>
              <a:endParaRPr lang="es-PE" sz="1100" dirty="0">
                <a:latin typeface="ITC Lubalin Graph Std Book" panose="02060502020205020404" pitchFamily="18" charset="0"/>
              </a:endParaRPr>
            </a:p>
          </p:txBody>
        </p:sp>
        <p:grpSp>
          <p:nvGrpSpPr>
            <p:cNvPr id="15" name="Grupo 14"/>
            <p:cNvGrpSpPr/>
            <p:nvPr/>
          </p:nvGrpSpPr>
          <p:grpSpPr>
            <a:xfrm>
              <a:off x="5872350" y="2756063"/>
              <a:ext cx="3054358" cy="3054358"/>
              <a:chOff x="4890018" y="378205"/>
              <a:chExt cx="3054358" cy="3054358"/>
            </a:xfrm>
          </p:grpSpPr>
          <p:sp>
            <p:nvSpPr>
              <p:cNvPr id="16" name="Elipse 15"/>
              <p:cNvSpPr/>
              <p:nvPr/>
            </p:nvSpPr>
            <p:spPr>
              <a:xfrm>
                <a:off x="4890018" y="378205"/>
                <a:ext cx="3054358" cy="3054358"/>
              </a:xfrm>
              <a:prstGeom prst="ellipse">
                <a:avLst/>
              </a:prstGeom>
            </p:spPr>
            <p:style>
              <a:lnRef idx="2">
                <a:schemeClr val="lt1">
                  <a:hueOff val="0"/>
                  <a:satOff val="0"/>
                  <a:lumOff val="0"/>
                  <a:alphaOff val="0"/>
                </a:schemeClr>
              </a:lnRef>
              <a:fillRef idx="1">
                <a:schemeClr val="accent2">
                  <a:shade val="80000"/>
                  <a:alpha val="50000"/>
                  <a:hueOff val="-4205"/>
                  <a:satOff val="0"/>
                  <a:lumOff val="2681"/>
                  <a:alphaOff val="-20000"/>
                </a:schemeClr>
              </a:fillRef>
              <a:effectRef idx="0">
                <a:schemeClr val="accent2">
                  <a:shade val="80000"/>
                  <a:alpha val="50000"/>
                  <a:hueOff val="-4205"/>
                  <a:satOff val="0"/>
                  <a:lumOff val="2681"/>
                  <a:alphaOff val="-20000"/>
                </a:schemeClr>
              </a:effectRef>
              <a:fontRef idx="minor">
                <a:schemeClr val="tx1"/>
              </a:fontRef>
            </p:style>
          </p:sp>
          <p:sp>
            <p:nvSpPr>
              <p:cNvPr id="17" name="Elipse 4"/>
              <p:cNvSpPr/>
              <p:nvPr/>
            </p:nvSpPr>
            <p:spPr>
              <a:xfrm>
                <a:off x="5337318" y="825505"/>
                <a:ext cx="2159758" cy="215975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8092" tIns="50800" rIns="168092" bIns="50800" numCol="1" spcCol="1270" anchor="ctr" anchorCtr="0">
                <a:noAutofit/>
              </a:bodyPr>
              <a:lstStyle/>
              <a:p>
                <a:pPr lvl="0" algn="ctr" defTabSz="1778000">
                  <a:lnSpc>
                    <a:spcPct val="90000"/>
                  </a:lnSpc>
                  <a:spcBef>
                    <a:spcPct val="0"/>
                  </a:spcBef>
                  <a:spcAft>
                    <a:spcPct val="35000"/>
                  </a:spcAft>
                </a:pPr>
                <a:r>
                  <a:rPr lang="en-US" altLang="es-PE" sz="4000" kern="1200" dirty="0" err="1" smtClean="0">
                    <a:latin typeface="ITC Lubalin Graph Std Book" panose="02060502020205020404" pitchFamily="18" charset="0"/>
                  </a:rPr>
                  <a:t>Más</a:t>
                </a:r>
                <a:endParaRPr lang="es-PE" sz="4000" kern="1200" dirty="0">
                  <a:latin typeface="ITC Lubalin Graph Std Book" panose="02060502020205020404" pitchFamily="18" charset="0"/>
                </a:endParaRPr>
              </a:p>
            </p:txBody>
          </p:sp>
        </p:grpSp>
      </p:grpSp>
      <p:grpSp>
        <p:nvGrpSpPr>
          <p:cNvPr id="23" name="Grupo 22"/>
          <p:cNvGrpSpPr/>
          <p:nvPr/>
        </p:nvGrpSpPr>
        <p:grpSpPr>
          <a:xfrm>
            <a:off x="8083863" y="2291067"/>
            <a:ext cx="3503086" cy="3503086"/>
            <a:chOff x="8308227" y="2756063"/>
            <a:chExt cx="3054358" cy="3054358"/>
          </a:xfrm>
        </p:grpSpPr>
        <p:sp>
          <p:nvSpPr>
            <p:cNvPr id="8" name="Rectángulo 7"/>
            <p:cNvSpPr/>
            <p:nvPr/>
          </p:nvSpPr>
          <p:spPr>
            <a:xfrm>
              <a:off x="8901546" y="4570535"/>
              <a:ext cx="2053936" cy="430887"/>
            </a:xfrm>
            <a:prstGeom prst="rect">
              <a:avLst/>
            </a:prstGeom>
          </p:spPr>
          <p:txBody>
            <a:bodyPr wrap="square" anchor="ctr">
              <a:spAutoFit/>
            </a:bodyPr>
            <a:lstStyle/>
            <a:p>
              <a:pPr lvl="0" algn="ctr"/>
              <a:r>
                <a:rPr lang="en-US" altLang="es-PE" sz="1100" dirty="0" err="1" smtClean="0">
                  <a:latin typeface="ITC Lubalin Graph Std Book" panose="02060502020205020404" pitchFamily="18" charset="0"/>
                </a:rPr>
                <a:t>Años</a:t>
              </a:r>
              <a:r>
                <a:rPr lang="en-US" altLang="es-PE" sz="1100" dirty="0" smtClean="0">
                  <a:latin typeface="ITC Lubalin Graph Std Book" panose="02060502020205020404" pitchFamily="18" charset="0"/>
                </a:rPr>
                <a:t> </a:t>
              </a:r>
              <a:r>
                <a:rPr lang="en-US" altLang="es-PE" sz="1100" dirty="0" err="1" smtClean="0">
                  <a:latin typeface="ITC Lubalin Graph Std Book" panose="02060502020205020404" pitchFamily="18" charset="0"/>
                </a:rPr>
                <a:t>líderes</a:t>
              </a:r>
              <a:r>
                <a:rPr lang="en-US" altLang="es-PE" sz="1100" dirty="0" smtClean="0">
                  <a:latin typeface="ITC Lubalin Graph Std Book" panose="02060502020205020404" pitchFamily="18" charset="0"/>
                </a:rPr>
                <a:t> </a:t>
              </a:r>
              <a:r>
                <a:rPr lang="en-US" altLang="es-PE" sz="1100" dirty="0" err="1" smtClean="0">
                  <a:latin typeface="ITC Lubalin Graph Std Book" panose="02060502020205020404" pitchFamily="18" charset="0"/>
                </a:rPr>
                <a:t>en</a:t>
              </a:r>
              <a:r>
                <a:rPr lang="en-US" altLang="es-PE" sz="1100" dirty="0" smtClean="0">
                  <a:latin typeface="ITC Lubalin Graph Std Book" panose="02060502020205020404" pitchFamily="18" charset="0"/>
                </a:rPr>
                <a:t> </a:t>
              </a:r>
              <a:r>
                <a:rPr lang="en-US" altLang="es-PE" sz="1100" dirty="0" err="1" smtClean="0">
                  <a:latin typeface="ITC Lubalin Graph Std Book" panose="02060502020205020404" pitchFamily="18" charset="0"/>
                </a:rPr>
                <a:t>este</a:t>
              </a:r>
              <a:r>
                <a:rPr lang="en-US" altLang="es-PE" sz="1100" dirty="0" smtClean="0">
                  <a:latin typeface="ITC Lubalin Graph Std Book" panose="02060502020205020404" pitchFamily="18" charset="0"/>
                </a:rPr>
                <a:t> ranking</a:t>
              </a:r>
              <a:endParaRPr lang="es-PE" sz="1100" dirty="0">
                <a:latin typeface="ITC Lubalin Graph Std Book" panose="02060502020205020404" pitchFamily="18" charset="0"/>
              </a:endParaRPr>
            </a:p>
          </p:txBody>
        </p:sp>
        <p:grpSp>
          <p:nvGrpSpPr>
            <p:cNvPr id="18" name="Grupo 17"/>
            <p:cNvGrpSpPr/>
            <p:nvPr/>
          </p:nvGrpSpPr>
          <p:grpSpPr>
            <a:xfrm>
              <a:off x="8308227" y="2756063"/>
              <a:ext cx="3054358" cy="3054358"/>
              <a:chOff x="7333505" y="378205"/>
              <a:chExt cx="3054358" cy="3054358"/>
            </a:xfrm>
          </p:grpSpPr>
          <p:sp>
            <p:nvSpPr>
              <p:cNvPr id="19" name="Elipse 18"/>
              <p:cNvSpPr/>
              <p:nvPr/>
            </p:nvSpPr>
            <p:spPr>
              <a:xfrm>
                <a:off x="7333505" y="378205"/>
                <a:ext cx="3054358" cy="3054358"/>
              </a:xfrm>
              <a:prstGeom prst="ellipse">
                <a:avLst/>
              </a:prstGeom>
            </p:spPr>
            <p:style>
              <a:lnRef idx="2">
                <a:schemeClr val="lt1">
                  <a:hueOff val="0"/>
                  <a:satOff val="0"/>
                  <a:lumOff val="0"/>
                  <a:alphaOff val="0"/>
                </a:schemeClr>
              </a:lnRef>
              <a:fillRef idx="1">
                <a:schemeClr val="accent2">
                  <a:shade val="80000"/>
                  <a:alpha val="50000"/>
                  <a:hueOff val="-6308"/>
                  <a:satOff val="0"/>
                  <a:lumOff val="4022"/>
                  <a:alphaOff val="-30000"/>
                </a:schemeClr>
              </a:fillRef>
              <a:effectRef idx="0">
                <a:schemeClr val="accent2">
                  <a:shade val="80000"/>
                  <a:alpha val="50000"/>
                  <a:hueOff val="-6308"/>
                  <a:satOff val="0"/>
                  <a:lumOff val="4022"/>
                  <a:alphaOff val="-30000"/>
                </a:schemeClr>
              </a:effectRef>
              <a:fontRef idx="minor">
                <a:schemeClr val="tx1"/>
              </a:fontRef>
            </p:style>
          </p:sp>
          <p:sp>
            <p:nvSpPr>
              <p:cNvPr id="20" name="Elipse 4"/>
              <p:cNvSpPr/>
              <p:nvPr/>
            </p:nvSpPr>
            <p:spPr>
              <a:xfrm>
                <a:off x="7780805" y="825505"/>
                <a:ext cx="2159758" cy="215975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8092" tIns="50800" rIns="168092" bIns="50800" numCol="1" spcCol="1270" anchor="ctr" anchorCtr="0">
                <a:noAutofit/>
              </a:bodyPr>
              <a:lstStyle/>
              <a:p>
                <a:pPr lvl="0" algn="ctr" defTabSz="1778000">
                  <a:lnSpc>
                    <a:spcPct val="90000"/>
                  </a:lnSpc>
                  <a:spcBef>
                    <a:spcPct val="0"/>
                  </a:spcBef>
                  <a:spcAft>
                    <a:spcPct val="35000"/>
                  </a:spcAft>
                </a:pPr>
                <a:r>
                  <a:rPr lang="en-US" altLang="es-PE" sz="4000" b="1" kern="1200" dirty="0" smtClean="0">
                    <a:latin typeface="ITC Lubalin Graph Std Book" panose="02060502020205020404" pitchFamily="18" charset="0"/>
                  </a:rPr>
                  <a:t>21</a:t>
                </a:r>
                <a:endParaRPr lang="en-US" altLang="es-PE" sz="1800" b="1" kern="1200" dirty="0" smtClean="0">
                  <a:latin typeface="ITC Lubalin Graph Std Book" panose="02060502020205020404" pitchFamily="18" charset="0"/>
                </a:endParaRPr>
              </a:p>
            </p:txBody>
          </p:sp>
        </p:grpSp>
      </p:grpSp>
      <p:grpSp>
        <p:nvGrpSpPr>
          <p:cNvPr id="24" name="Grupo 6"/>
          <p:cNvGrpSpPr/>
          <p:nvPr/>
        </p:nvGrpSpPr>
        <p:grpSpPr>
          <a:xfrm>
            <a:off x="778233" y="2291067"/>
            <a:ext cx="3503086" cy="3503086"/>
            <a:chOff x="1002597" y="2756063"/>
            <a:chExt cx="3054358" cy="3054358"/>
          </a:xfrm>
        </p:grpSpPr>
        <p:sp>
          <p:nvSpPr>
            <p:cNvPr id="25" name="Rectángulo 3"/>
            <p:cNvSpPr/>
            <p:nvPr/>
          </p:nvSpPr>
          <p:spPr>
            <a:xfrm>
              <a:off x="1535428" y="4570537"/>
              <a:ext cx="1903963" cy="430887"/>
            </a:xfrm>
            <a:prstGeom prst="rect">
              <a:avLst/>
            </a:prstGeom>
          </p:spPr>
          <p:txBody>
            <a:bodyPr wrap="square" anchor="ctr">
              <a:spAutoFit/>
            </a:bodyPr>
            <a:lstStyle/>
            <a:p>
              <a:pPr lvl="0" algn="ctr"/>
              <a:r>
                <a:rPr lang="es-PE" altLang="es-PE" sz="1100" dirty="0">
                  <a:latin typeface="ITC Lubalin Graph Std Book" panose="02060502020205020404" pitchFamily="18" charset="0"/>
                </a:rPr>
                <a:t>patentes registradas en 2013</a:t>
              </a:r>
              <a:endParaRPr lang="es-PE" sz="1100" dirty="0">
                <a:latin typeface="ITC Lubalin Graph Std Book" panose="02060502020205020404" pitchFamily="18" charset="0"/>
              </a:endParaRPr>
            </a:p>
          </p:txBody>
        </p:sp>
        <p:grpSp>
          <p:nvGrpSpPr>
            <p:cNvPr id="26" name="Grupo 8"/>
            <p:cNvGrpSpPr/>
            <p:nvPr/>
          </p:nvGrpSpPr>
          <p:grpSpPr>
            <a:xfrm>
              <a:off x="1002597" y="2756063"/>
              <a:ext cx="3054358" cy="3054358"/>
              <a:chOff x="3044" y="378205"/>
              <a:chExt cx="3054358" cy="3054358"/>
            </a:xfrm>
          </p:grpSpPr>
          <p:sp>
            <p:nvSpPr>
              <p:cNvPr id="27" name="Elipse 9"/>
              <p:cNvSpPr/>
              <p:nvPr/>
            </p:nvSpPr>
            <p:spPr>
              <a:xfrm>
                <a:off x="3044" y="378205"/>
                <a:ext cx="3054358" cy="3054358"/>
              </a:xfrm>
              <a:prstGeom prst="ellipse">
                <a:avLst/>
              </a:prstGeom>
            </p:spPr>
            <p:style>
              <a:lnRef idx="2">
                <a:schemeClr val="lt1">
                  <a:hueOff val="0"/>
                  <a:satOff val="0"/>
                  <a:lumOff val="0"/>
                  <a:alphaOff val="0"/>
                </a:schemeClr>
              </a:lnRef>
              <a:fillRef idx="1">
                <a:schemeClr val="accent2">
                  <a:shade val="80000"/>
                  <a:alpha val="50000"/>
                  <a:hueOff val="0"/>
                  <a:satOff val="0"/>
                  <a:lumOff val="0"/>
                  <a:alphaOff val="0"/>
                </a:schemeClr>
              </a:fillRef>
              <a:effectRef idx="0">
                <a:schemeClr val="accent2">
                  <a:shade val="80000"/>
                  <a:alpha val="50000"/>
                  <a:hueOff val="0"/>
                  <a:satOff val="0"/>
                  <a:lumOff val="0"/>
                  <a:alphaOff val="0"/>
                </a:schemeClr>
              </a:effectRef>
              <a:fontRef idx="minor">
                <a:schemeClr val="tx1"/>
              </a:fontRef>
            </p:style>
          </p:sp>
          <p:sp>
            <p:nvSpPr>
              <p:cNvPr id="28" name="Elipse 4"/>
              <p:cNvSpPr/>
              <p:nvPr/>
            </p:nvSpPr>
            <p:spPr>
              <a:xfrm>
                <a:off x="450344" y="825505"/>
                <a:ext cx="2159758" cy="215975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8092" tIns="50800" rIns="168092" bIns="50800" numCol="1" spcCol="1270" anchor="ctr" anchorCtr="0">
                <a:noAutofit/>
              </a:bodyPr>
              <a:lstStyle/>
              <a:p>
                <a:pPr lvl="0" algn="l" defTabSz="1778000">
                  <a:lnSpc>
                    <a:spcPct val="90000"/>
                  </a:lnSpc>
                  <a:spcBef>
                    <a:spcPct val="0"/>
                  </a:spcBef>
                  <a:spcAft>
                    <a:spcPct val="35000"/>
                  </a:spcAft>
                </a:pPr>
                <a:r>
                  <a:rPr lang="es-PE" altLang="es-PE" sz="4000" kern="1200" dirty="0" smtClean="0">
                    <a:latin typeface="ITC Lubalin Graph Std Book" panose="02060502020205020404" pitchFamily="18" charset="0"/>
                  </a:rPr>
                  <a:t>+6,000</a:t>
                </a:r>
                <a:endParaRPr lang="es-PE" sz="4000" kern="1200" dirty="0">
                  <a:latin typeface="ITC Lubalin Graph Std Book" panose="02060502020205020404" pitchFamily="18" charset="0"/>
                </a:endParaRPr>
              </a:p>
            </p:txBody>
          </p:sp>
        </p:grpSp>
      </p:grpSp>
    </p:spTree>
    <p:extLst>
      <p:ext uri="{BB962C8B-B14F-4D97-AF65-F5344CB8AC3E}">
        <p14:creationId xmlns:p14="http://schemas.microsoft.com/office/powerpoint/2010/main" val="347948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60217" y="2093630"/>
            <a:ext cx="11471565" cy="1739347"/>
          </a:xfrm>
        </p:spPr>
        <p:txBody>
          <a:bodyPr/>
          <a:lstStyle/>
          <a:p>
            <a:r>
              <a:rPr lang="es-PE" cap="none" dirty="0" smtClean="0">
                <a:latin typeface="ITC Lubalin Graph Std Book" panose="02060502020205020404" pitchFamily="18" charset="0"/>
              </a:rPr>
              <a:t>Patentes IBM</a:t>
            </a:r>
            <a:endParaRPr lang="es-PE" cap="none" dirty="0">
              <a:latin typeface="ITC Lubalin Graph Std Book" panose="02060502020205020404" pitchFamily="18" charset="0"/>
            </a:endParaRPr>
          </a:p>
        </p:txBody>
      </p:sp>
    </p:spTree>
    <p:extLst>
      <p:ext uri="{BB962C8B-B14F-4D97-AF65-F5344CB8AC3E}">
        <p14:creationId xmlns:p14="http://schemas.microsoft.com/office/powerpoint/2010/main" val="487732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sz="2000" dirty="0" smtClean="0"/>
              <a:t>Patente N° 8200477</a:t>
            </a:r>
            <a:br>
              <a:rPr lang="es-PE" sz="2000" dirty="0" smtClean="0"/>
            </a:br>
            <a:r>
              <a:rPr lang="es-PE" dirty="0" smtClean="0"/>
              <a:t>Análisis de sentimiento</a:t>
            </a:r>
            <a:endParaRPr lang="es-PE" dirty="0"/>
          </a:p>
        </p:txBody>
      </p:sp>
      <p:sp>
        <p:nvSpPr>
          <p:cNvPr id="3" name="2 Rectángulo"/>
          <p:cNvSpPr/>
          <p:nvPr/>
        </p:nvSpPr>
        <p:spPr>
          <a:xfrm>
            <a:off x="180668" y="1939483"/>
            <a:ext cx="2286000" cy="2585323"/>
          </a:xfrm>
          <a:prstGeom prst="rect">
            <a:avLst/>
          </a:prstGeom>
        </p:spPr>
        <p:txBody>
          <a:bodyPr wrap="square">
            <a:spAutoFit/>
          </a:bodyPr>
          <a:lstStyle/>
          <a:p>
            <a:r>
              <a:rPr lang="es-ES" sz="1600" b="1" dirty="0"/>
              <a:t>IBM y TV Globo realizan análisis de sentimiento durante </a:t>
            </a:r>
            <a:r>
              <a:rPr lang="es-ES" sz="1600" b="1" dirty="0" smtClean="0"/>
              <a:t>la Copa Brasil 2014.</a:t>
            </a:r>
          </a:p>
          <a:p>
            <a:r>
              <a:rPr lang="es-ES" sz="1600" b="1" dirty="0" smtClean="0"/>
              <a:t>‘App Globo’</a:t>
            </a:r>
          </a:p>
          <a:p>
            <a:r>
              <a:rPr lang="es-PE" sz="1600" i="1" dirty="0"/>
              <a:t>La final fue el </a:t>
            </a:r>
            <a:r>
              <a:rPr lang="es-PE" sz="1600" b="1" i="1" dirty="0">
                <a:solidFill>
                  <a:srgbClr val="FFFF00"/>
                </a:solidFill>
              </a:rPr>
              <a:t>5to juego </a:t>
            </a:r>
            <a:r>
              <a:rPr lang="es-PE" sz="1600" i="1" dirty="0"/>
              <a:t>mas comentado durante el torneo con </a:t>
            </a:r>
            <a:r>
              <a:rPr lang="es-PE" sz="1600" b="1" i="1" dirty="0">
                <a:solidFill>
                  <a:srgbClr val="FFFF00"/>
                </a:solidFill>
              </a:rPr>
              <a:t>2.8 millones </a:t>
            </a:r>
            <a:r>
              <a:rPr lang="es-PE" sz="1600" i="1" dirty="0"/>
              <a:t>de post. </a:t>
            </a:r>
          </a:p>
          <a:p>
            <a:endParaRPr lang="es-ES" b="1" i="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668" y="1958903"/>
            <a:ext cx="2745592" cy="240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5848" y="1958903"/>
            <a:ext cx="1982302" cy="25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4 CuadroTexto"/>
          <p:cNvSpPr txBox="1"/>
          <p:nvPr/>
        </p:nvSpPr>
        <p:spPr>
          <a:xfrm>
            <a:off x="7509387" y="2016443"/>
            <a:ext cx="2266950" cy="2031325"/>
          </a:xfrm>
          <a:prstGeom prst="rect">
            <a:avLst/>
          </a:prstGeom>
          <a:noFill/>
        </p:spPr>
        <p:txBody>
          <a:bodyPr wrap="square" rtlCol="0">
            <a:spAutoFit/>
          </a:bodyPr>
          <a:lstStyle/>
          <a:p>
            <a:r>
              <a:rPr lang="es-PE" b="1" dirty="0" smtClean="0"/>
              <a:t>Estudio </a:t>
            </a:r>
            <a:r>
              <a:rPr lang="es-PE" b="1" dirty="0"/>
              <a:t>de IBM en Latinoamérica sobre 135 millones de tuits</a:t>
            </a:r>
            <a:r>
              <a:rPr lang="es-PE" b="1" dirty="0" smtClean="0"/>
              <a:t>.</a:t>
            </a:r>
            <a:endParaRPr lang="es-PE" b="1" dirty="0"/>
          </a:p>
          <a:p>
            <a:r>
              <a:rPr lang="es-PE" b="1" dirty="0" smtClean="0"/>
              <a:t>‘Educación</a:t>
            </a:r>
            <a:r>
              <a:rPr lang="es-PE" b="1" dirty="0"/>
              <a:t>, Futuro y Salud </a:t>
            </a:r>
            <a:r>
              <a:rPr lang="es-PE" b="1" dirty="0" smtClean="0"/>
              <a:t>Pública’</a:t>
            </a:r>
            <a:endParaRPr lang="es-PE" b="1" dirty="0"/>
          </a:p>
          <a:p>
            <a:endParaRPr lang="es-PE" b="1" dirty="0"/>
          </a:p>
          <a:p>
            <a:endParaRPr lang="es-PE" dirty="0"/>
          </a:p>
        </p:txBody>
      </p:sp>
      <p:pic>
        <p:nvPicPr>
          <p:cNvPr id="9" name="Picture 8"/>
          <p:cNvPicPr>
            <a:picLocks noChangeAspect="1"/>
          </p:cNvPicPr>
          <p:nvPr/>
        </p:nvPicPr>
        <p:blipFill>
          <a:blip r:embed="rId5"/>
          <a:stretch>
            <a:fillRect/>
          </a:stretch>
        </p:blipFill>
        <p:spPr>
          <a:xfrm>
            <a:off x="6379111" y="4627769"/>
            <a:ext cx="2823884" cy="1587094"/>
          </a:xfrm>
          <a:prstGeom prst="rect">
            <a:avLst/>
          </a:prstGeom>
        </p:spPr>
      </p:pic>
      <p:pic>
        <p:nvPicPr>
          <p:cNvPr id="10" name="Picture 9"/>
          <p:cNvPicPr>
            <a:picLocks noChangeAspect="1"/>
          </p:cNvPicPr>
          <p:nvPr/>
        </p:nvPicPr>
        <p:blipFill>
          <a:blip r:embed="rId6"/>
          <a:stretch>
            <a:fillRect/>
          </a:stretch>
        </p:blipFill>
        <p:spPr>
          <a:xfrm>
            <a:off x="541937" y="5015807"/>
            <a:ext cx="4963946" cy="1197574"/>
          </a:xfrm>
          <a:prstGeom prst="rect">
            <a:avLst/>
          </a:prstGeom>
        </p:spPr>
      </p:pic>
    </p:spTree>
    <p:extLst>
      <p:ext uri="{BB962C8B-B14F-4D97-AF65-F5344CB8AC3E}">
        <p14:creationId xmlns:p14="http://schemas.microsoft.com/office/powerpoint/2010/main" val="24545927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000" dirty="0" smtClean="0"/>
              <a:t>Patente N°8250010</a:t>
            </a:r>
            <a:r>
              <a:rPr lang="es-PE" dirty="0" smtClean="0"/>
              <a:t/>
            </a:r>
            <a:br>
              <a:rPr lang="es-PE" dirty="0" smtClean="0"/>
            </a:br>
            <a:r>
              <a:rPr lang="es-PE" sz="3600" dirty="0"/>
              <a:t>Sinapsis de aprendizaje electrónico.</a:t>
            </a:r>
          </a:p>
        </p:txBody>
      </p:sp>
      <p:pic>
        <p:nvPicPr>
          <p:cNvPr id="2052" name="Picture 4" descr="http://img.archiexpo.com/images_ae/photo-g/american-refrigerator-energy-efficient-undercounter-energy-star-9741-53929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9" y="2108488"/>
            <a:ext cx="2809262" cy="3252828"/>
          </a:xfrm>
          <a:prstGeom prst="rect">
            <a:avLst/>
          </a:prstGeom>
          <a:noFill/>
          <a:extLst>
            <a:ext uri="{909E8E84-426E-40DD-AFC4-6F175D3DCCD1}">
              <a14:hiddenFill xmlns:a14="http://schemas.microsoft.com/office/drawing/2010/main">
                <a:solidFill>
                  <a:srgbClr val="FFFFFF"/>
                </a:solidFill>
              </a14:hiddenFill>
            </a:ext>
          </a:extLst>
        </p:spPr>
      </p:pic>
      <p:pic>
        <p:nvPicPr>
          <p:cNvPr id="9"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1497" y="2018517"/>
            <a:ext cx="3372354" cy="1896948"/>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760" y="5070658"/>
            <a:ext cx="3089170" cy="173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5 Rectángulo"/>
          <p:cNvSpPr/>
          <p:nvPr/>
        </p:nvSpPr>
        <p:spPr>
          <a:xfrm>
            <a:off x="5943599" y="5742183"/>
            <a:ext cx="2851543" cy="646331"/>
          </a:xfrm>
          <a:prstGeom prst="rect">
            <a:avLst/>
          </a:prstGeom>
        </p:spPr>
        <p:txBody>
          <a:bodyPr wrap="square">
            <a:spAutoFit/>
          </a:bodyPr>
          <a:lstStyle/>
          <a:p>
            <a:r>
              <a:rPr lang="es-ES" b="1" dirty="0" smtClean="0"/>
              <a:t>Los Termómetros podrán oler e </a:t>
            </a:r>
            <a:r>
              <a:rPr lang="es-ES" b="1" dirty="0" err="1" smtClean="0"/>
              <a:t>identifcar</a:t>
            </a:r>
            <a:r>
              <a:rPr lang="es-ES" b="1" dirty="0" smtClean="0"/>
              <a:t> bacterias</a:t>
            </a:r>
            <a:endParaRPr lang="en-US" b="1" dirty="0"/>
          </a:p>
        </p:txBody>
      </p:sp>
      <p:sp>
        <p:nvSpPr>
          <p:cNvPr id="12" name="5 Rectángulo"/>
          <p:cNvSpPr/>
          <p:nvPr/>
        </p:nvSpPr>
        <p:spPr>
          <a:xfrm>
            <a:off x="5489954" y="2108488"/>
            <a:ext cx="2851543" cy="1200329"/>
          </a:xfrm>
          <a:prstGeom prst="rect">
            <a:avLst/>
          </a:prstGeom>
        </p:spPr>
        <p:txBody>
          <a:bodyPr wrap="square">
            <a:spAutoFit/>
          </a:bodyPr>
          <a:lstStyle/>
          <a:p>
            <a:r>
              <a:rPr lang="es-ES" b="1" dirty="0" smtClean="0"/>
              <a:t>Tu teléfono podrá identificar y analizar comestibles y determinar si están en buen estado</a:t>
            </a:r>
            <a:endParaRPr lang="en-US" b="1" dirty="0"/>
          </a:p>
        </p:txBody>
      </p:sp>
      <p:sp>
        <p:nvSpPr>
          <p:cNvPr id="13" name="5 Rectángulo"/>
          <p:cNvSpPr/>
          <p:nvPr/>
        </p:nvSpPr>
        <p:spPr>
          <a:xfrm>
            <a:off x="1202919" y="5603683"/>
            <a:ext cx="2851543" cy="646331"/>
          </a:xfrm>
          <a:prstGeom prst="rect">
            <a:avLst/>
          </a:prstGeom>
        </p:spPr>
        <p:txBody>
          <a:bodyPr wrap="square">
            <a:spAutoFit/>
          </a:bodyPr>
          <a:lstStyle/>
          <a:p>
            <a:r>
              <a:rPr lang="es-ES" b="1" dirty="0" smtClean="0"/>
              <a:t>El refrigerador sabrá si hay comida en mal estado  !!</a:t>
            </a:r>
            <a:endParaRPr lang="en-US" b="1" dirty="0"/>
          </a:p>
        </p:txBody>
      </p:sp>
    </p:spTree>
    <p:extLst>
      <p:ext uri="{BB962C8B-B14F-4D97-AF65-F5344CB8AC3E}">
        <p14:creationId xmlns:p14="http://schemas.microsoft.com/office/powerpoint/2010/main" val="7440834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1499454" y="1818727"/>
            <a:ext cx="9639945" cy="1200329"/>
          </a:xfrm>
          <a:prstGeom prst="rect">
            <a:avLst/>
          </a:prstGeom>
          <a:noFill/>
        </p:spPr>
        <p:txBody>
          <a:bodyPr wrap="square" rtlCol="0">
            <a:spAutoFit/>
          </a:bodyPr>
          <a:lstStyle/>
          <a:p>
            <a:pPr algn="just"/>
            <a:r>
              <a:rPr lang="es-PE" dirty="0" smtClean="0"/>
              <a:t>Escalabilidad e investigación	:	Países autorizados para retiro de efectivo por cajeros </a:t>
            </a:r>
          </a:p>
          <a:p>
            <a:pPr algn="just"/>
            <a:r>
              <a:rPr lang="es-PE" dirty="0" smtClean="0"/>
              <a:t>Motor de riesgos móviles	:	Operaciones a través de dispositivos móviles</a:t>
            </a:r>
          </a:p>
          <a:p>
            <a:pPr algn="just"/>
            <a:r>
              <a:rPr lang="es-PE" dirty="0" smtClean="0"/>
              <a:t>Seguridad en la nube		:	Uso de la  banca en Internet para transferir fondos a terceros </a:t>
            </a:r>
          </a:p>
          <a:p>
            <a:pPr algn="just"/>
            <a:endParaRPr lang="es-PE"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54" y="3603730"/>
            <a:ext cx="3333749" cy="249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726" y="3631831"/>
            <a:ext cx="3681723" cy="243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ítulo 1"/>
          <p:cNvSpPr txBox="1">
            <a:spLocks/>
          </p:cNvSpPr>
          <p:nvPr/>
        </p:nvSpPr>
        <p:spPr>
          <a:xfrm>
            <a:off x="1355319" y="4365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none" baseline="0">
                <a:solidFill>
                  <a:schemeClr val="bg2"/>
                </a:solidFill>
                <a:latin typeface="ITC Lubalin Graph Std Book" panose="02060502020205020404" pitchFamily="18" charset="0"/>
                <a:ea typeface="+mj-ea"/>
                <a:cs typeface="+mj-cs"/>
              </a:defRPr>
            </a:lvl1pPr>
          </a:lstStyle>
          <a:p>
            <a:r>
              <a:rPr lang="es-PE" sz="2400" dirty="0" smtClean="0"/>
              <a:t>Patente N° 8229853</a:t>
            </a:r>
            <a:r>
              <a:rPr lang="es-PE" dirty="0" smtClean="0"/>
              <a:t/>
            </a:r>
            <a:br>
              <a:rPr lang="es-PE" dirty="0" smtClean="0"/>
            </a:br>
            <a:r>
              <a:rPr lang="es-PE" dirty="0" smtClean="0"/>
              <a:t>Prevención de fraude en tiempo real</a:t>
            </a:r>
            <a:endParaRPr lang="es-PE" dirty="0"/>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991" y="3328884"/>
            <a:ext cx="3062929" cy="184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990" y="4849523"/>
            <a:ext cx="3062929" cy="141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2276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sz="2000" dirty="0" smtClean="0"/>
              <a:t>Patente N° 7545978</a:t>
            </a:r>
            <a:br>
              <a:rPr lang="es-PE" sz="2000" dirty="0" smtClean="0"/>
            </a:br>
            <a:r>
              <a:rPr lang="es-PE" dirty="0" smtClean="0"/>
              <a:t>Monitoreo masivo de flujo de video</a:t>
            </a:r>
            <a:endParaRPr lang="es-PE" dirty="0"/>
          </a:p>
        </p:txBody>
      </p:sp>
      <p:pic>
        <p:nvPicPr>
          <p:cNvPr id="3084" name="Picture 12" descr="http://i01.i.aliimg.com/img/pb/676/320/387/387320676_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747" y="2254314"/>
            <a:ext cx="3645520" cy="2078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92636" y="2059588"/>
            <a:ext cx="5838442" cy="2575352"/>
          </a:xfrm>
          <a:prstGeom prst="rect">
            <a:avLst/>
          </a:prstGeom>
        </p:spPr>
      </p:pic>
      <p:sp>
        <p:nvSpPr>
          <p:cNvPr id="9" name="7 Rectángulo"/>
          <p:cNvSpPr/>
          <p:nvPr/>
        </p:nvSpPr>
        <p:spPr>
          <a:xfrm>
            <a:off x="392636" y="4901592"/>
            <a:ext cx="4419669" cy="1200329"/>
          </a:xfrm>
          <a:prstGeom prst="rect">
            <a:avLst/>
          </a:prstGeom>
        </p:spPr>
        <p:txBody>
          <a:bodyPr wrap="square">
            <a:spAutoFit/>
          </a:bodyPr>
          <a:lstStyle/>
          <a:p>
            <a:r>
              <a:rPr lang="es-ES" dirty="0" smtClean="0"/>
              <a:t>Técnicas </a:t>
            </a:r>
            <a:r>
              <a:rPr lang="es-ES" dirty="0"/>
              <a:t>para el filtrado de paquetes de vídeo a través de la extracción de características de flujo de vídeo de vigilancia a gran escala.</a:t>
            </a:r>
            <a:endParaRPr lang="es-ES" dirty="0">
              <a:effectLst/>
            </a:endParaRP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278" y="4422493"/>
            <a:ext cx="3206458" cy="215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2089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84"/>
                                        </p:tgtEl>
                                        <p:attrNameLst>
                                          <p:attrName>style.visibility</p:attrName>
                                        </p:attrNameLst>
                                      </p:cBhvr>
                                      <p:to>
                                        <p:strVal val="visible"/>
                                      </p:to>
                                    </p:set>
                                    <p:animEffect transition="in" filter="fade">
                                      <p:cBhvr>
                                        <p:cTn id="7" dur="500"/>
                                        <p:tgtEl>
                                          <p:spTgt spid="30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 bandas">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TC103090430[[fn=Con bandas]]</Template>
  <TotalTime>3786</TotalTime>
  <Words>2635</Words>
  <Application>Microsoft Office PowerPoint</Application>
  <PresentationFormat>Widescreen</PresentationFormat>
  <Paragraphs>189</Paragraphs>
  <Slides>36</Slides>
  <Notes>13</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Corbel</vt:lpstr>
      <vt:lpstr>ITC Lubalin Graph Std Book</vt:lpstr>
      <vt:lpstr>Wingdings</vt:lpstr>
      <vt:lpstr>Con bandas</vt:lpstr>
      <vt:lpstr>PowerPoint Presentation</vt:lpstr>
      <vt:lpstr>PowerPoint Presentation</vt:lpstr>
      <vt:lpstr>Nuestra historia</vt:lpstr>
      <vt:lpstr>Patentes</vt:lpstr>
      <vt:lpstr>Patentes IBM</vt:lpstr>
      <vt:lpstr>Patente N° 8200477 Análisis de sentimiento</vt:lpstr>
      <vt:lpstr>Patente N°8250010 Sinapsis de aprendizaje electrónico.</vt:lpstr>
      <vt:lpstr>PowerPoint Presentation</vt:lpstr>
      <vt:lpstr>Patente N° 7545978 Monitoreo masivo de flujo de video</vt:lpstr>
      <vt:lpstr>Patente N° 7693663 Detector de terremotos</vt:lpstr>
      <vt:lpstr>PowerPoint Presentation</vt:lpstr>
      <vt:lpstr>SABRE…</vt:lpstr>
      <vt:lpstr>Premio Nobel</vt:lpstr>
      <vt:lpstr>Nobel Prizes</vt:lpstr>
      <vt:lpstr>The PC</vt:lpstr>
      <vt:lpstr>BAR Codes</vt:lpstr>
      <vt:lpstr>Relational Databases</vt:lpstr>
      <vt:lpstr>The Apollo Missions (1969)</vt:lpstr>
      <vt:lpstr>Contribuciones a estándares</vt:lpstr>
      <vt:lpstr>Contribuciones a estándares</vt:lpstr>
      <vt:lpstr>Estudio de Millward Brown 2014 de las marcas más valiosas del mundo</vt:lpstr>
      <vt:lpstr>Gestión humana #IBMers</vt:lpstr>
      <vt:lpstr>Great Place to Work! #IBMers</vt:lpstr>
      <vt:lpstr>Sean parte de IBM!</vt:lpstr>
      <vt:lpstr>Great Place to Work! #IBMers</vt:lpstr>
      <vt:lpstr>Links de interés</vt:lpstr>
      <vt:lpstr>PowerPoint Presentation</vt:lpstr>
      <vt:lpstr>PowerPoint Presentation</vt:lpstr>
      <vt:lpstr>PowerPoint Presentation</vt:lpstr>
      <vt:lpstr>The International Time Recording  Company</vt:lpstr>
      <vt:lpstr>Computing Scale Company</vt:lpstr>
      <vt:lpstr>Computing-Tabulating-Recording Company</vt:lpstr>
      <vt:lpstr>International Business Machines</vt:lpstr>
      <vt:lpstr>IBM in transition</vt:lpstr>
      <vt:lpstr>IBM continuity</vt:lpstr>
      <vt:lpstr>IBM international recognition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IBM_ADMIN</dc:creator>
  <cp:lastModifiedBy>Daniel Shimabukuro</cp:lastModifiedBy>
  <cp:revision>93</cp:revision>
  <dcterms:created xsi:type="dcterms:W3CDTF">2014-10-23T20:00:52Z</dcterms:created>
  <dcterms:modified xsi:type="dcterms:W3CDTF">2014-11-19T22:20:25Z</dcterms:modified>
</cp:coreProperties>
</file>